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Helvetica World Italics" charset="1" panose="020B0500040000090004"/>
      <p:regular r:id="rId27"/>
    </p:embeddedFont>
    <p:embeddedFont>
      <p:font typeface="Helvetica World" charset="1" panose="020B0500040000020004"/>
      <p:regular r:id="rId28"/>
    </p:embeddedFont>
    <p:embeddedFont>
      <p:font typeface="Helvetica World Bold" charset="1" panose="020B0800040000020004"/>
      <p:regular r:id="rId29"/>
    </p:embeddedFont>
    <p:embeddedFont>
      <p:font typeface="Inter Bold" charset="1" panose="020B0802030000000004"/>
      <p:regular r:id="rId30"/>
    </p:embeddedFont>
    <p:embeddedFont>
      <p:font typeface="Inter" charset="1" panose="020B0502030000000004"/>
      <p:regular r:id="rId31"/>
    </p:embeddedFont>
    <p:embeddedFont>
      <p:font typeface="Inter Bold Italics" charset="1" panose="020B0802030000000004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780466" y="639280"/>
            <a:ext cx="1478834" cy="453314"/>
            <a:chOff x="0" y="0"/>
            <a:chExt cx="389487" cy="1193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9487" cy="119391"/>
            </a:xfrm>
            <a:custGeom>
              <a:avLst/>
              <a:gdLst/>
              <a:ahLst/>
              <a:cxnLst/>
              <a:rect r="r" b="b" t="t" l="l"/>
              <a:pathLst>
                <a:path h="119391" w="389487">
                  <a:moveTo>
                    <a:pt x="52352" y="0"/>
                  </a:moveTo>
                  <a:lnTo>
                    <a:pt x="337136" y="0"/>
                  </a:lnTo>
                  <a:cubicBezTo>
                    <a:pt x="366049" y="0"/>
                    <a:pt x="389487" y="23439"/>
                    <a:pt x="389487" y="52352"/>
                  </a:cubicBezTo>
                  <a:lnTo>
                    <a:pt x="389487" y="67040"/>
                  </a:lnTo>
                  <a:cubicBezTo>
                    <a:pt x="389487" y="80924"/>
                    <a:pt x="383972" y="94240"/>
                    <a:pt x="374154" y="104058"/>
                  </a:cubicBezTo>
                  <a:cubicBezTo>
                    <a:pt x="364336" y="113876"/>
                    <a:pt x="351020" y="119391"/>
                    <a:pt x="337136" y="119391"/>
                  </a:cubicBezTo>
                  <a:lnTo>
                    <a:pt x="52352" y="119391"/>
                  </a:lnTo>
                  <a:cubicBezTo>
                    <a:pt x="23439" y="119391"/>
                    <a:pt x="0" y="95953"/>
                    <a:pt x="0" y="67040"/>
                  </a:cubicBezTo>
                  <a:lnTo>
                    <a:pt x="0" y="52352"/>
                  </a:lnTo>
                  <a:cubicBezTo>
                    <a:pt x="0" y="23439"/>
                    <a:pt x="23439" y="0"/>
                    <a:pt x="5235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389487" cy="908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984053" y="5685306"/>
            <a:ext cx="7984423" cy="3285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3"/>
              </a:lnSpc>
            </a:pPr>
            <a:r>
              <a:rPr lang="en-US" sz="1673" i="true" spc="-33">
                <a:solidFill>
                  <a:srgbClr val="52CFE0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Participantes:</a:t>
            </a:r>
          </a:p>
          <a:p>
            <a:pPr algn="l">
              <a:lnSpc>
                <a:spcPts val="2343"/>
              </a:lnSpc>
            </a:pPr>
            <a:r>
              <a:rPr lang="en-US" sz="1673" spc="-33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Alváro Felix da Silva.</a:t>
            </a:r>
          </a:p>
          <a:p>
            <a:pPr algn="l">
              <a:lnSpc>
                <a:spcPts val="2343"/>
              </a:lnSpc>
            </a:pPr>
            <a:r>
              <a:rPr lang="en-US" sz="1673" spc="-33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Ana Cecília Souza Lorens.</a:t>
            </a:r>
          </a:p>
          <a:p>
            <a:pPr algn="l">
              <a:lnSpc>
                <a:spcPts val="2343"/>
              </a:lnSpc>
            </a:pPr>
            <a:r>
              <a:rPr lang="en-US" sz="1673" spc="-33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Beatriz Azevedo dos Santos.</a:t>
            </a:r>
          </a:p>
          <a:p>
            <a:pPr algn="l">
              <a:lnSpc>
                <a:spcPts val="2343"/>
              </a:lnSpc>
            </a:pPr>
            <a:r>
              <a:rPr lang="en-US" sz="1673" spc="-33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Mariana Andrade.</a:t>
            </a:r>
          </a:p>
          <a:p>
            <a:pPr algn="l">
              <a:lnSpc>
                <a:spcPts val="2343"/>
              </a:lnSpc>
            </a:pPr>
            <a:r>
              <a:rPr lang="en-US" sz="1673" spc="-33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Sarah Mariana Guedes de Almeida.</a:t>
            </a:r>
          </a:p>
          <a:p>
            <a:pPr algn="l">
              <a:lnSpc>
                <a:spcPts val="2343"/>
              </a:lnSpc>
            </a:pPr>
          </a:p>
          <a:p>
            <a:pPr algn="l">
              <a:lnSpc>
                <a:spcPts val="2343"/>
              </a:lnSpc>
            </a:pPr>
            <a:r>
              <a:rPr lang="en-US" sz="1673" i="true" spc="-33">
                <a:solidFill>
                  <a:srgbClr val="52CFE0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Professores:</a:t>
            </a:r>
          </a:p>
          <a:p>
            <a:pPr algn="l">
              <a:lnSpc>
                <a:spcPts val="2343"/>
              </a:lnSpc>
            </a:pPr>
            <a:r>
              <a:rPr lang="en-US" sz="1673" spc="-33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Hugo Bastos de Paula.</a:t>
            </a:r>
          </a:p>
          <a:p>
            <a:pPr algn="l">
              <a:lnSpc>
                <a:spcPts val="2343"/>
              </a:lnSpc>
            </a:pPr>
            <a:r>
              <a:rPr lang="en-US" sz="1673" spc="-33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Hayala Nepomuceno Curto.</a:t>
            </a:r>
          </a:p>
          <a:p>
            <a:pPr algn="l">
              <a:lnSpc>
                <a:spcPts val="2343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7082977" y="7931388"/>
            <a:ext cx="624254" cy="62425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0">
            <a:off x="7313554" y="8074337"/>
            <a:ext cx="203860" cy="338357"/>
          </a:xfrm>
          <a:custGeom>
            <a:avLst/>
            <a:gdLst/>
            <a:ahLst/>
            <a:cxnLst/>
            <a:rect r="r" b="b" t="t" l="l"/>
            <a:pathLst>
              <a:path h="338357" w="203860">
                <a:moveTo>
                  <a:pt x="203859" y="0"/>
                </a:moveTo>
                <a:lnTo>
                  <a:pt x="0" y="0"/>
                </a:lnTo>
                <a:lnTo>
                  <a:pt x="0" y="338356"/>
                </a:lnTo>
                <a:lnTo>
                  <a:pt x="203859" y="338356"/>
                </a:lnTo>
                <a:lnTo>
                  <a:pt x="20385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466382" y="2202745"/>
            <a:ext cx="10792918" cy="8229600"/>
          </a:xfrm>
          <a:custGeom>
            <a:avLst/>
            <a:gdLst/>
            <a:ahLst/>
            <a:cxnLst/>
            <a:rect r="r" b="b" t="t" l="l"/>
            <a:pathLst>
              <a:path h="8229600" w="10792918">
                <a:moveTo>
                  <a:pt x="0" y="0"/>
                </a:moveTo>
                <a:lnTo>
                  <a:pt x="10792918" y="0"/>
                </a:lnTo>
                <a:lnTo>
                  <a:pt x="1079291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30368" y="763041"/>
            <a:ext cx="5126224" cy="621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8"/>
              </a:lnSpc>
            </a:pPr>
            <a:r>
              <a:rPr lang="en-US" sz="1798" spc="-116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CIÊNCIA DE DADOS E INTELIGÊNCIA ARTIFICIAL </a:t>
            </a:r>
          </a:p>
          <a:p>
            <a:pPr algn="l">
              <a:lnSpc>
                <a:spcPts val="2518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6034591" y="807453"/>
            <a:ext cx="970584" cy="181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4"/>
              </a:lnSpc>
            </a:pPr>
            <a:r>
              <a:rPr lang="en-US" b="true" sz="1400" spc="-28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PUC MINAS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84053" y="1950703"/>
            <a:ext cx="15491183" cy="2710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b="true" sz="6153" spc="-399">
                <a:solidFill>
                  <a:srgbClr val="0097B2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PROJETO EM</a:t>
            </a:r>
          </a:p>
          <a:p>
            <a:pPr algn="l">
              <a:lnSpc>
                <a:spcPts val="6399"/>
              </a:lnSpc>
            </a:pPr>
            <a:r>
              <a:rPr lang="en-US" b="true" sz="6153" spc="-399">
                <a:solidFill>
                  <a:srgbClr val="0097B2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CIÊNCIA DE DADOS I: SISTEMAS INTELIGENTES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73709" y="3254267"/>
            <a:ext cx="8520776" cy="4110387"/>
            <a:chOff x="0" y="0"/>
            <a:chExt cx="2244155" cy="10825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44155" cy="1082571"/>
            </a:xfrm>
            <a:custGeom>
              <a:avLst/>
              <a:gdLst/>
              <a:ahLst/>
              <a:cxnLst/>
              <a:rect r="r" b="b" t="t" l="l"/>
              <a:pathLst>
                <a:path h="1082571" w="2244155">
                  <a:moveTo>
                    <a:pt x="45430" y="0"/>
                  </a:moveTo>
                  <a:lnTo>
                    <a:pt x="2198725" y="0"/>
                  </a:lnTo>
                  <a:cubicBezTo>
                    <a:pt x="2223815" y="0"/>
                    <a:pt x="2244155" y="20340"/>
                    <a:pt x="2244155" y="45430"/>
                  </a:cubicBezTo>
                  <a:lnTo>
                    <a:pt x="2244155" y="1037141"/>
                  </a:lnTo>
                  <a:cubicBezTo>
                    <a:pt x="2244155" y="1049190"/>
                    <a:pt x="2239369" y="1060745"/>
                    <a:pt x="2230849" y="1069265"/>
                  </a:cubicBezTo>
                  <a:cubicBezTo>
                    <a:pt x="2222329" y="1077785"/>
                    <a:pt x="2210774" y="1082571"/>
                    <a:pt x="2198725" y="1082571"/>
                  </a:cubicBezTo>
                  <a:lnTo>
                    <a:pt x="45430" y="1082571"/>
                  </a:lnTo>
                  <a:cubicBezTo>
                    <a:pt x="33381" y="1082571"/>
                    <a:pt x="21826" y="1077785"/>
                    <a:pt x="13306" y="1069265"/>
                  </a:cubicBezTo>
                  <a:cubicBezTo>
                    <a:pt x="4786" y="1060745"/>
                    <a:pt x="0" y="1049190"/>
                    <a:pt x="0" y="1037141"/>
                  </a:cubicBezTo>
                  <a:lnTo>
                    <a:pt x="0" y="45430"/>
                  </a:lnTo>
                  <a:cubicBezTo>
                    <a:pt x="0" y="20340"/>
                    <a:pt x="20340" y="0"/>
                    <a:pt x="45430" y="0"/>
                  </a:cubicBez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47625"/>
              <a:ext cx="2244155" cy="10349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73709" y="3254267"/>
            <a:ext cx="8520776" cy="4110387"/>
            <a:chOff x="0" y="0"/>
            <a:chExt cx="2244155" cy="108257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44155" cy="1082571"/>
            </a:xfrm>
            <a:custGeom>
              <a:avLst/>
              <a:gdLst/>
              <a:ahLst/>
              <a:cxnLst/>
              <a:rect r="r" b="b" t="t" l="l"/>
              <a:pathLst>
                <a:path h="1082571" w="2244155">
                  <a:moveTo>
                    <a:pt x="45430" y="0"/>
                  </a:moveTo>
                  <a:lnTo>
                    <a:pt x="2198725" y="0"/>
                  </a:lnTo>
                  <a:cubicBezTo>
                    <a:pt x="2223815" y="0"/>
                    <a:pt x="2244155" y="20340"/>
                    <a:pt x="2244155" y="45430"/>
                  </a:cubicBezTo>
                  <a:lnTo>
                    <a:pt x="2244155" y="1037141"/>
                  </a:lnTo>
                  <a:cubicBezTo>
                    <a:pt x="2244155" y="1049190"/>
                    <a:pt x="2239369" y="1060745"/>
                    <a:pt x="2230849" y="1069265"/>
                  </a:cubicBezTo>
                  <a:cubicBezTo>
                    <a:pt x="2222329" y="1077785"/>
                    <a:pt x="2210774" y="1082571"/>
                    <a:pt x="2198725" y="1082571"/>
                  </a:cubicBezTo>
                  <a:lnTo>
                    <a:pt x="45430" y="1082571"/>
                  </a:lnTo>
                  <a:cubicBezTo>
                    <a:pt x="33381" y="1082571"/>
                    <a:pt x="21826" y="1077785"/>
                    <a:pt x="13306" y="1069265"/>
                  </a:cubicBezTo>
                  <a:cubicBezTo>
                    <a:pt x="4786" y="1060745"/>
                    <a:pt x="0" y="1049190"/>
                    <a:pt x="0" y="1037141"/>
                  </a:cubicBezTo>
                  <a:lnTo>
                    <a:pt x="0" y="45430"/>
                  </a:lnTo>
                  <a:cubicBezTo>
                    <a:pt x="0" y="20340"/>
                    <a:pt x="20340" y="0"/>
                    <a:pt x="4543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47625"/>
              <a:ext cx="2244155" cy="10349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77053" y="4533055"/>
            <a:ext cx="6837238" cy="1809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4"/>
              </a:lnSpc>
            </a:pPr>
            <a:r>
              <a:rPr lang="en-US" b="true" sz="7282" spc="-473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RANDOM FOREST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01454" y="4540769"/>
            <a:ext cx="6916431" cy="2266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72"/>
              </a:lnSpc>
            </a:pPr>
            <a:r>
              <a:rPr lang="en-US" sz="1837" spc="-36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 algoritmo escolhido foi o de Random Forest Classifier, uma técnica baseada na combinação de múltiplas árvores de decisão. Esta escolha se justifica por ser um modelo robusto, eficiente e capaz de lidar bem com conjuntos de dados que possuem variáveis tanto categóricas quanto numéricas, além de ser menos suscetível ao overfitting em relação a modelos simples como uma única árvore de decisão.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67036" y="3920118"/>
            <a:ext cx="7071950" cy="415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1"/>
              </a:lnSpc>
            </a:pPr>
            <a:r>
              <a:rPr lang="en-US" sz="2799" spc="-55" b="true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Por que esse modelo foi escolhido?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277053" y="6740399"/>
            <a:ext cx="624254" cy="62425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true" flipV="false" rot="0">
            <a:off x="10507629" y="6883348"/>
            <a:ext cx="203860" cy="338357"/>
          </a:xfrm>
          <a:custGeom>
            <a:avLst/>
            <a:gdLst/>
            <a:ahLst/>
            <a:cxnLst/>
            <a:rect r="r" b="b" t="t" l="l"/>
            <a:pathLst>
              <a:path h="338357" w="203860">
                <a:moveTo>
                  <a:pt x="203860" y="0"/>
                </a:moveTo>
                <a:lnTo>
                  <a:pt x="0" y="0"/>
                </a:lnTo>
                <a:lnTo>
                  <a:pt x="0" y="338356"/>
                </a:lnTo>
                <a:lnTo>
                  <a:pt x="203860" y="338356"/>
                </a:lnTo>
                <a:lnTo>
                  <a:pt x="20386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94115" y="726017"/>
            <a:ext cx="6837238" cy="684161"/>
            <a:chOff x="0" y="0"/>
            <a:chExt cx="1800754" cy="1801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00754" cy="180191"/>
            </a:xfrm>
            <a:custGeom>
              <a:avLst/>
              <a:gdLst/>
              <a:ahLst/>
              <a:cxnLst/>
              <a:rect r="r" b="b" t="t" l="l"/>
              <a:pathLst>
                <a:path h="180191" w="1800754">
                  <a:moveTo>
                    <a:pt x="33970" y="0"/>
                  </a:moveTo>
                  <a:lnTo>
                    <a:pt x="1766785" y="0"/>
                  </a:lnTo>
                  <a:cubicBezTo>
                    <a:pt x="1785545" y="0"/>
                    <a:pt x="1800754" y="15209"/>
                    <a:pt x="1800754" y="33970"/>
                  </a:cubicBezTo>
                  <a:lnTo>
                    <a:pt x="1800754" y="146221"/>
                  </a:lnTo>
                  <a:cubicBezTo>
                    <a:pt x="1800754" y="155230"/>
                    <a:pt x="1797175" y="163871"/>
                    <a:pt x="1790805" y="170241"/>
                  </a:cubicBezTo>
                  <a:cubicBezTo>
                    <a:pt x="1784434" y="176612"/>
                    <a:pt x="1775794" y="180191"/>
                    <a:pt x="1766785" y="180191"/>
                  </a:cubicBezTo>
                  <a:lnTo>
                    <a:pt x="33970" y="180191"/>
                  </a:lnTo>
                  <a:cubicBezTo>
                    <a:pt x="15209" y="180191"/>
                    <a:pt x="0" y="164982"/>
                    <a:pt x="0" y="146221"/>
                  </a:cubicBezTo>
                  <a:lnTo>
                    <a:pt x="0" y="33970"/>
                  </a:lnTo>
                  <a:cubicBezTo>
                    <a:pt x="0" y="15209"/>
                    <a:pt x="15209" y="0"/>
                    <a:pt x="3397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1800754" cy="1516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557782" y="1690277"/>
            <a:ext cx="14274695" cy="8154420"/>
          </a:xfrm>
          <a:custGeom>
            <a:avLst/>
            <a:gdLst/>
            <a:ahLst/>
            <a:cxnLst/>
            <a:rect r="r" b="b" t="t" l="l"/>
            <a:pathLst>
              <a:path h="8154420" w="14274695">
                <a:moveTo>
                  <a:pt x="0" y="0"/>
                </a:moveTo>
                <a:lnTo>
                  <a:pt x="14274695" y="0"/>
                </a:lnTo>
                <a:lnTo>
                  <a:pt x="14274695" y="8154420"/>
                </a:lnTo>
                <a:lnTo>
                  <a:pt x="0" y="81544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22611" y="700448"/>
            <a:ext cx="8690123" cy="2303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2"/>
              </a:lnSpc>
            </a:pPr>
            <a:r>
              <a:rPr lang="en-US" b="true" sz="9255" spc="-601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RANDOM FOREST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594115" y="871375"/>
            <a:ext cx="6837238" cy="415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b="true" sz="2799" spc="-5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Árvore gerada: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94115" y="726017"/>
            <a:ext cx="6837238" cy="684161"/>
            <a:chOff x="0" y="0"/>
            <a:chExt cx="1800754" cy="1801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00754" cy="180191"/>
            </a:xfrm>
            <a:custGeom>
              <a:avLst/>
              <a:gdLst/>
              <a:ahLst/>
              <a:cxnLst/>
              <a:rect r="r" b="b" t="t" l="l"/>
              <a:pathLst>
                <a:path h="180191" w="1800754">
                  <a:moveTo>
                    <a:pt x="33970" y="0"/>
                  </a:moveTo>
                  <a:lnTo>
                    <a:pt x="1766785" y="0"/>
                  </a:lnTo>
                  <a:cubicBezTo>
                    <a:pt x="1785545" y="0"/>
                    <a:pt x="1800754" y="15209"/>
                    <a:pt x="1800754" y="33970"/>
                  </a:cubicBezTo>
                  <a:lnTo>
                    <a:pt x="1800754" y="146221"/>
                  </a:lnTo>
                  <a:cubicBezTo>
                    <a:pt x="1800754" y="155230"/>
                    <a:pt x="1797175" y="163871"/>
                    <a:pt x="1790805" y="170241"/>
                  </a:cubicBezTo>
                  <a:cubicBezTo>
                    <a:pt x="1784434" y="176612"/>
                    <a:pt x="1775794" y="180191"/>
                    <a:pt x="1766785" y="180191"/>
                  </a:cubicBezTo>
                  <a:lnTo>
                    <a:pt x="33970" y="180191"/>
                  </a:lnTo>
                  <a:cubicBezTo>
                    <a:pt x="15209" y="180191"/>
                    <a:pt x="0" y="164982"/>
                    <a:pt x="0" y="146221"/>
                  </a:cubicBezTo>
                  <a:lnTo>
                    <a:pt x="0" y="33970"/>
                  </a:lnTo>
                  <a:cubicBezTo>
                    <a:pt x="0" y="15209"/>
                    <a:pt x="15209" y="0"/>
                    <a:pt x="3397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1800754" cy="1516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557782" y="1690277"/>
            <a:ext cx="14274695" cy="8154420"/>
          </a:xfrm>
          <a:custGeom>
            <a:avLst/>
            <a:gdLst/>
            <a:ahLst/>
            <a:cxnLst/>
            <a:rect r="r" b="b" t="t" l="l"/>
            <a:pathLst>
              <a:path h="8154420" w="14274695">
                <a:moveTo>
                  <a:pt x="0" y="0"/>
                </a:moveTo>
                <a:lnTo>
                  <a:pt x="14274695" y="0"/>
                </a:lnTo>
                <a:lnTo>
                  <a:pt x="14274695" y="8154420"/>
                </a:lnTo>
                <a:lnTo>
                  <a:pt x="0" y="81544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22611" y="700448"/>
            <a:ext cx="8690123" cy="2303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2"/>
              </a:lnSpc>
            </a:pPr>
            <a:r>
              <a:rPr lang="en-US" b="true" sz="9255" spc="-601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RANDOM FOREST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594115" y="871375"/>
            <a:ext cx="6837238" cy="415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b="true" sz="2799" spc="-5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Árvore gerada: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0" y="-436719"/>
            <a:ext cx="20309154" cy="13885699"/>
            <a:chOff x="0" y="0"/>
            <a:chExt cx="5348913" cy="365713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348913" cy="3657139"/>
            </a:xfrm>
            <a:custGeom>
              <a:avLst/>
              <a:gdLst/>
              <a:ahLst/>
              <a:cxnLst/>
              <a:rect r="r" b="b" t="t" l="l"/>
              <a:pathLst>
                <a:path h="3657139" w="5348913">
                  <a:moveTo>
                    <a:pt x="19060" y="0"/>
                  </a:moveTo>
                  <a:lnTo>
                    <a:pt x="5329853" y="0"/>
                  </a:lnTo>
                  <a:cubicBezTo>
                    <a:pt x="5334908" y="0"/>
                    <a:pt x="5339756" y="2008"/>
                    <a:pt x="5343330" y="5583"/>
                  </a:cubicBezTo>
                  <a:cubicBezTo>
                    <a:pt x="5346905" y="9157"/>
                    <a:pt x="5348913" y="14005"/>
                    <a:pt x="5348913" y="19060"/>
                  </a:cubicBezTo>
                  <a:lnTo>
                    <a:pt x="5348913" y="3638079"/>
                  </a:lnTo>
                  <a:cubicBezTo>
                    <a:pt x="5348913" y="3643134"/>
                    <a:pt x="5346905" y="3647982"/>
                    <a:pt x="5343330" y="3651556"/>
                  </a:cubicBezTo>
                  <a:cubicBezTo>
                    <a:pt x="5339756" y="3655131"/>
                    <a:pt x="5334908" y="3657139"/>
                    <a:pt x="5329853" y="3657139"/>
                  </a:cubicBezTo>
                  <a:lnTo>
                    <a:pt x="19060" y="3657139"/>
                  </a:lnTo>
                  <a:cubicBezTo>
                    <a:pt x="14005" y="3657139"/>
                    <a:pt x="9157" y="3655131"/>
                    <a:pt x="5583" y="3651556"/>
                  </a:cubicBezTo>
                  <a:cubicBezTo>
                    <a:pt x="2008" y="3647982"/>
                    <a:pt x="0" y="3643134"/>
                    <a:pt x="0" y="3638079"/>
                  </a:cubicBezTo>
                  <a:lnTo>
                    <a:pt x="0" y="19060"/>
                  </a:lnTo>
                  <a:cubicBezTo>
                    <a:pt x="0" y="14005"/>
                    <a:pt x="2008" y="9157"/>
                    <a:pt x="5583" y="5583"/>
                  </a:cubicBezTo>
                  <a:cubicBezTo>
                    <a:pt x="9157" y="2008"/>
                    <a:pt x="14005" y="0"/>
                    <a:pt x="19060" y="0"/>
                  </a:cubicBezTo>
                  <a:close/>
                </a:path>
              </a:pathLst>
            </a:custGeom>
            <a:solidFill>
              <a:srgbClr val="000000">
                <a:alpha val="91765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47625"/>
              <a:ext cx="5348913" cy="36095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258584" y="2294201"/>
            <a:ext cx="13556831" cy="630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25"/>
              </a:lnSpc>
              <a:spcBef>
                <a:spcPct val="0"/>
              </a:spcBef>
            </a:pPr>
            <a:r>
              <a:rPr lang="en-US" b="true" sz="2732" spc="-54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Pri</a:t>
            </a:r>
            <a:r>
              <a:rPr lang="en-US" b="true" sz="2732" spc="-54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ncipais insights observados</a:t>
            </a:r>
            <a:r>
              <a:rPr lang="en-US" sz="2732" spc="-5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: A árvore revela que algumas variáveis possuem maior poder discriminativo, aparecendo nos níveis superiores da árvore, ou seja, são usadas nas primeiras divisões. Isso reforça a importância relativa dessas variáveis para a decisão, o que também é consistente com a análise de importância dos atributos feita internamente pelo Random Forest.</a:t>
            </a:r>
          </a:p>
          <a:p>
            <a:pPr algn="just">
              <a:lnSpc>
                <a:spcPts val="3825"/>
              </a:lnSpc>
              <a:spcBef>
                <a:spcPct val="0"/>
              </a:spcBef>
            </a:pPr>
          </a:p>
          <a:p>
            <a:pPr algn="just">
              <a:lnSpc>
                <a:spcPts val="3825"/>
              </a:lnSpc>
              <a:spcBef>
                <a:spcPct val="0"/>
              </a:spcBef>
            </a:pPr>
          </a:p>
          <a:p>
            <a:pPr algn="just">
              <a:lnSpc>
                <a:spcPts val="3825"/>
              </a:lnSpc>
              <a:spcBef>
                <a:spcPct val="0"/>
              </a:spcBef>
            </a:pPr>
            <a:r>
              <a:rPr lang="en-US" b="true" sz="2732" spc="-54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Limitações da Interpretação: </a:t>
            </a:r>
            <a:r>
              <a:rPr lang="en-US" sz="2732" spc="-5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 árvore visualizada representa uma</a:t>
            </a:r>
            <a:r>
              <a:rPr lang="en-US" sz="2732" spc="-54">
                <a:solidFill>
                  <a:srgbClr val="00EDFF"/>
                </a:solidFill>
                <a:latin typeface="Inter"/>
                <a:ea typeface="Inter"/>
                <a:cs typeface="Inter"/>
                <a:sym typeface="Inter"/>
              </a:rPr>
              <a:t> única árvore do conjunto Random Forest</a:t>
            </a:r>
            <a:r>
              <a:rPr lang="en-US" sz="2732" spc="-5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, que, por ser um modelo de ensemble, combina centenas de árvores para realizar suas previsões. Portanto, essa árvore isolada não representa todo o processo decisório do modelo, mas ajuda na compreensão dos padrões que ele aprende.</a:t>
            </a:r>
          </a:p>
          <a:p>
            <a:pPr algn="just">
              <a:lnSpc>
                <a:spcPts val="382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39766" y="1485627"/>
            <a:ext cx="6837238" cy="684161"/>
            <a:chOff x="0" y="0"/>
            <a:chExt cx="1800754" cy="1801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00754" cy="180191"/>
            </a:xfrm>
            <a:custGeom>
              <a:avLst/>
              <a:gdLst/>
              <a:ahLst/>
              <a:cxnLst/>
              <a:rect r="r" b="b" t="t" l="l"/>
              <a:pathLst>
                <a:path h="180191" w="1800754">
                  <a:moveTo>
                    <a:pt x="33970" y="0"/>
                  </a:moveTo>
                  <a:lnTo>
                    <a:pt x="1766785" y="0"/>
                  </a:lnTo>
                  <a:cubicBezTo>
                    <a:pt x="1785545" y="0"/>
                    <a:pt x="1800754" y="15209"/>
                    <a:pt x="1800754" y="33970"/>
                  </a:cubicBezTo>
                  <a:lnTo>
                    <a:pt x="1800754" y="146221"/>
                  </a:lnTo>
                  <a:cubicBezTo>
                    <a:pt x="1800754" y="155230"/>
                    <a:pt x="1797175" y="163871"/>
                    <a:pt x="1790805" y="170241"/>
                  </a:cubicBezTo>
                  <a:cubicBezTo>
                    <a:pt x="1784434" y="176612"/>
                    <a:pt x="1775794" y="180191"/>
                    <a:pt x="1766785" y="180191"/>
                  </a:cubicBezTo>
                  <a:lnTo>
                    <a:pt x="33970" y="180191"/>
                  </a:lnTo>
                  <a:cubicBezTo>
                    <a:pt x="15209" y="180191"/>
                    <a:pt x="0" y="164982"/>
                    <a:pt x="0" y="146221"/>
                  </a:cubicBezTo>
                  <a:lnTo>
                    <a:pt x="0" y="33970"/>
                  </a:lnTo>
                  <a:cubicBezTo>
                    <a:pt x="0" y="15209"/>
                    <a:pt x="15209" y="0"/>
                    <a:pt x="3397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1800754" cy="1516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5614" y="2575368"/>
            <a:ext cx="7985541" cy="5541568"/>
          </a:xfrm>
          <a:custGeom>
            <a:avLst/>
            <a:gdLst/>
            <a:ahLst/>
            <a:cxnLst/>
            <a:rect r="r" b="b" t="t" l="l"/>
            <a:pathLst>
              <a:path h="5541568" w="7985541">
                <a:moveTo>
                  <a:pt x="0" y="0"/>
                </a:moveTo>
                <a:lnTo>
                  <a:pt x="7985541" y="0"/>
                </a:lnTo>
                <a:lnTo>
                  <a:pt x="7985541" y="5541568"/>
                </a:lnTo>
                <a:lnTo>
                  <a:pt x="0" y="55415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2632472"/>
            <a:ext cx="8297010" cy="5484464"/>
          </a:xfrm>
          <a:custGeom>
            <a:avLst/>
            <a:gdLst/>
            <a:ahLst/>
            <a:cxnLst/>
            <a:rect r="r" b="b" t="t" l="l"/>
            <a:pathLst>
              <a:path h="5484464" w="8297010">
                <a:moveTo>
                  <a:pt x="0" y="0"/>
                </a:moveTo>
                <a:lnTo>
                  <a:pt x="8297010" y="0"/>
                </a:lnTo>
                <a:lnTo>
                  <a:pt x="8297010" y="5484464"/>
                </a:lnTo>
                <a:lnTo>
                  <a:pt x="0" y="54844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2031" y="323850"/>
            <a:ext cx="16418249" cy="1207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2"/>
              </a:lnSpc>
            </a:pPr>
            <a:r>
              <a:rPr lang="en-US" b="true" sz="9255" spc="-601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RANDOM FOREST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9766" y="1630985"/>
            <a:ext cx="6837238" cy="415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b="true" sz="2799" spc="-5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Matriz de Confusão: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886563" y="1553880"/>
            <a:ext cx="6837238" cy="684161"/>
            <a:chOff x="0" y="0"/>
            <a:chExt cx="1800754" cy="18019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00754" cy="180191"/>
            </a:xfrm>
            <a:custGeom>
              <a:avLst/>
              <a:gdLst/>
              <a:ahLst/>
              <a:cxnLst/>
              <a:rect r="r" b="b" t="t" l="l"/>
              <a:pathLst>
                <a:path h="180191" w="1800754">
                  <a:moveTo>
                    <a:pt x="33970" y="0"/>
                  </a:moveTo>
                  <a:lnTo>
                    <a:pt x="1766785" y="0"/>
                  </a:lnTo>
                  <a:cubicBezTo>
                    <a:pt x="1785545" y="0"/>
                    <a:pt x="1800754" y="15209"/>
                    <a:pt x="1800754" y="33970"/>
                  </a:cubicBezTo>
                  <a:lnTo>
                    <a:pt x="1800754" y="146221"/>
                  </a:lnTo>
                  <a:cubicBezTo>
                    <a:pt x="1800754" y="155230"/>
                    <a:pt x="1797175" y="163871"/>
                    <a:pt x="1790805" y="170241"/>
                  </a:cubicBezTo>
                  <a:cubicBezTo>
                    <a:pt x="1784434" y="176612"/>
                    <a:pt x="1775794" y="180191"/>
                    <a:pt x="1766785" y="180191"/>
                  </a:cubicBezTo>
                  <a:lnTo>
                    <a:pt x="33970" y="180191"/>
                  </a:lnTo>
                  <a:cubicBezTo>
                    <a:pt x="15209" y="180191"/>
                    <a:pt x="0" y="164982"/>
                    <a:pt x="0" y="146221"/>
                  </a:cubicBezTo>
                  <a:lnTo>
                    <a:pt x="0" y="33970"/>
                  </a:lnTo>
                  <a:cubicBezTo>
                    <a:pt x="0" y="15209"/>
                    <a:pt x="15209" y="0"/>
                    <a:pt x="3397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28575"/>
              <a:ext cx="1800754" cy="1516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886563" y="1699237"/>
            <a:ext cx="6837238" cy="415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b="true" sz="2799" spc="-5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Curva ROC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044794" y="8302522"/>
            <a:ext cx="8520776" cy="1653764"/>
            <a:chOff x="0" y="0"/>
            <a:chExt cx="2244155" cy="43555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244155" cy="435559"/>
            </a:xfrm>
            <a:custGeom>
              <a:avLst/>
              <a:gdLst/>
              <a:ahLst/>
              <a:cxnLst/>
              <a:rect r="r" b="b" t="t" l="l"/>
              <a:pathLst>
                <a:path h="435559" w="2244155">
                  <a:moveTo>
                    <a:pt x="45430" y="0"/>
                  </a:moveTo>
                  <a:lnTo>
                    <a:pt x="2198725" y="0"/>
                  </a:lnTo>
                  <a:cubicBezTo>
                    <a:pt x="2223815" y="0"/>
                    <a:pt x="2244155" y="20340"/>
                    <a:pt x="2244155" y="45430"/>
                  </a:cubicBezTo>
                  <a:lnTo>
                    <a:pt x="2244155" y="390129"/>
                  </a:lnTo>
                  <a:cubicBezTo>
                    <a:pt x="2244155" y="415220"/>
                    <a:pt x="2223815" y="435559"/>
                    <a:pt x="2198725" y="435559"/>
                  </a:cubicBezTo>
                  <a:lnTo>
                    <a:pt x="45430" y="435559"/>
                  </a:lnTo>
                  <a:cubicBezTo>
                    <a:pt x="33381" y="435559"/>
                    <a:pt x="21826" y="430773"/>
                    <a:pt x="13306" y="422253"/>
                  </a:cubicBezTo>
                  <a:cubicBezTo>
                    <a:pt x="4786" y="413733"/>
                    <a:pt x="0" y="402178"/>
                    <a:pt x="0" y="390129"/>
                  </a:cubicBezTo>
                  <a:lnTo>
                    <a:pt x="0" y="45430"/>
                  </a:lnTo>
                  <a:cubicBezTo>
                    <a:pt x="0" y="20340"/>
                    <a:pt x="20340" y="0"/>
                    <a:pt x="45430" y="0"/>
                  </a:cubicBez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47625"/>
              <a:ext cx="2244155" cy="3879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044794" y="8302522"/>
            <a:ext cx="8520776" cy="1653764"/>
            <a:chOff x="0" y="0"/>
            <a:chExt cx="2244155" cy="43555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244155" cy="435559"/>
            </a:xfrm>
            <a:custGeom>
              <a:avLst/>
              <a:gdLst/>
              <a:ahLst/>
              <a:cxnLst/>
              <a:rect r="r" b="b" t="t" l="l"/>
              <a:pathLst>
                <a:path h="435559" w="2244155">
                  <a:moveTo>
                    <a:pt x="45430" y="0"/>
                  </a:moveTo>
                  <a:lnTo>
                    <a:pt x="2198725" y="0"/>
                  </a:lnTo>
                  <a:cubicBezTo>
                    <a:pt x="2223815" y="0"/>
                    <a:pt x="2244155" y="20340"/>
                    <a:pt x="2244155" y="45430"/>
                  </a:cubicBezTo>
                  <a:lnTo>
                    <a:pt x="2244155" y="390129"/>
                  </a:lnTo>
                  <a:cubicBezTo>
                    <a:pt x="2244155" y="415220"/>
                    <a:pt x="2223815" y="435559"/>
                    <a:pt x="2198725" y="435559"/>
                  </a:cubicBezTo>
                  <a:lnTo>
                    <a:pt x="45430" y="435559"/>
                  </a:lnTo>
                  <a:cubicBezTo>
                    <a:pt x="33381" y="435559"/>
                    <a:pt x="21826" y="430773"/>
                    <a:pt x="13306" y="422253"/>
                  </a:cubicBezTo>
                  <a:cubicBezTo>
                    <a:pt x="4786" y="413733"/>
                    <a:pt x="0" y="402178"/>
                    <a:pt x="0" y="390129"/>
                  </a:cubicBezTo>
                  <a:lnTo>
                    <a:pt x="0" y="45430"/>
                  </a:lnTo>
                  <a:cubicBezTo>
                    <a:pt x="0" y="20340"/>
                    <a:pt x="20340" y="0"/>
                    <a:pt x="4543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47625"/>
              <a:ext cx="2244155" cy="3879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9740778" y="8847331"/>
            <a:ext cx="6916431" cy="966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6706" indent="-198353" lvl="1">
              <a:lnSpc>
                <a:spcPts val="2572"/>
              </a:lnSpc>
              <a:buFont typeface="Arial"/>
              <a:buChar char="•"/>
            </a:pPr>
            <a:r>
              <a:rPr lang="en-US" sz="1837" spc="-36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 Curva ROC apresenta uma área sob a curva (AUC) de 0,85, o que indica um desempenho considerado bom a muito bom.</a:t>
            </a:r>
          </a:p>
          <a:p>
            <a:pPr algn="l">
              <a:lnSpc>
                <a:spcPts val="2572"/>
              </a:lnSpc>
            </a:pPr>
          </a:p>
        </p:txBody>
      </p:sp>
      <p:grpSp>
        <p:nvGrpSpPr>
          <p:cNvPr name="Group 21" id="21"/>
          <p:cNvGrpSpPr/>
          <p:nvPr/>
        </p:nvGrpSpPr>
        <p:grpSpPr>
          <a:xfrm rot="0">
            <a:off x="397997" y="8302522"/>
            <a:ext cx="8520776" cy="1653764"/>
            <a:chOff x="0" y="0"/>
            <a:chExt cx="2244155" cy="43555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244155" cy="435559"/>
            </a:xfrm>
            <a:custGeom>
              <a:avLst/>
              <a:gdLst/>
              <a:ahLst/>
              <a:cxnLst/>
              <a:rect r="r" b="b" t="t" l="l"/>
              <a:pathLst>
                <a:path h="435559" w="2244155">
                  <a:moveTo>
                    <a:pt x="45430" y="0"/>
                  </a:moveTo>
                  <a:lnTo>
                    <a:pt x="2198725" y="0"/>
                  </a:lnTo>
                  <a:cubicBezTo>
                    <a:pt x="2223815" y="0"/>
                    <a:pt x="2244155" y="20340"/>
                    <a:pt x="2244155" y="45430"/>
                  </a:cubicBezTo>
                  <a:lnTo>
                    <a:pt x="2244155" y="390129"/>
                  </a:lnTo>
                  <a:cubicBezTo>
                    <a:pt x="2244155" y="415220"/>
                    <a:pt x="2223815" y="435559"/>
                    <a:pt x="2198725" y="435559"/>
                  </a:cubicBezTo>
                  <a:lnTo>
                    <a:pt x="45430" y="435559"/>
                  </a:lnTo>
                  <a:cubicBezTo>
                    <a:pt x="33381" y="435559"/>
                    <a:pt x="21826" y="430773"/>
                    <a:pt x="13306" y="422253"/>
                  </a:cubicBezTo>
                  <a:cubicBezTo>
                    <a:pt x="4786" y="413733"/>
                    <a:pt x="0" y="402178"/>
                    <a:pt x="0" y="390129"/>
                  </a:cubicBezTo>
                  <a:lnTo>
                    <a:pt x="0" y="45430"/>
                  </a:lnTo>
                  <a:cubicBezTo>
                    <a:pt x="0" y="20340"/>
                    <a:pt x="20340" y="0"/>
                    <a:pt x="45430" y="0"/>
                  </a:cubicBez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47625"/>
              <a:ext cx="2244155" cy="3879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397997" y="8302522"/>
            <a:ext cx="8520776" cy="1653764"/>
            <a:chOff x="0" y="0"/>
            <a:chExt cx="2244155" cy="43555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244155" cy="435559"/>
            </a:xfrm>
            <a:custGeom>
              <a:avLst/>
              <a:gdLst/>
              <a:ahLst/>
              <a:cxnLst/>
              <a:rect r="r" b="b" t="t" l="l"/>
              <a:pathLst>
                <a:path h="435559" w="2244155">
                  <a:moveTo>
                    <a:pt x="45430" y="0"/>
                  </a:moveTo>
                  <a:lnTo>
                    <a:pt x="2198725" y="0"/>
                  </a:lnTo>
                  <a:cubicBezTo>
                    <a:pt x="2223815" y="0"/>
                    <a:pt x="2244155" y="20340"/>
                    <a:pt x="2244155" y="45430"/>
                  </a:cubicBezTo>
                  <a:lnTo>
                    <a:pt x="2244155" y="390129"/>
                  </a:lnTo>
                  <a:cubicBezTo>
                    <a:pt x="2244155" y="415220"/>
                    <a:pt x="2223815" y="435559"/>
                    <a:pt x="2198725" y="435559"/>
                  </a:cubicBezTo>
                  <a:lnTo>
                    <a:pt x="45430" y="435559"/>
                  </a:lnTo>
                  <a:cubicBezTo>
                    <a:pt x="33381" y="435559"/>
                    <a:pt x="21826" y="430773"/>
                    <a:pt x="13306" y="422253"/>
                  </a:cubicBezTo>
                  <a:cubicBezTo>
                    <a:pt x="4786" y="413733"/>
                    <a:pt x="0" y="402178"/>
                    <a:pt x="0" y="390129"/>
                  </a:cubicBezTo>
                  <a:lnTo>
                    <a:pt x="0" y="45430"/>
                  </a:lnTo>
                  <a:cubicBezTo>
                    <a:pt x="0" y="20340"/>
                    <a:pt x="20340" y="0"/>
                    <a:pt x="4543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47625"/>
              <a:ext cx="2244155" cy="3879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420014" y="8393366"/>
            <a:ext cx="8476742" cy="1191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7"/>
              </a:lnSpc>
            </a:pPr>
          </a:p>
          <a:p>
            <a:pPr algn="l" marL="368118" indent="-184059" lvl="1">
              <a:lnSpc>
                <a:spcPts val="2387"/>
              </a:lnSpc>
              <a:buFont typeface="Arial"/>
              <a:buChar char="•"/>
            </a:pPr>
            <a:r>
              <a:rPr lang="en-US" sz="1705" spc="-34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 modelo classificou corretamente 703 casos como "Formal" e 175 como "Não Formal".</a:t>
            </a:r>
          </a:p>
          <a:p>
            <a:pPr algn="l" marL="368118" indent="-184059" lvl="1">
              <a:lnSpc>
                <a:spcPts val="2387"/>
              </a:lnSpc>
              <a:buFont typeface="Arial"/>
              <a:buChar char="•"/>
            </a:pPr>
            <a:r>
              <a:rPr lang="en-US" sz="1705" spc="-34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Ocorreram 41 falsos negativos</a:t>
            </a:r>
          </a:p>
          <a:p>
            <a:pPr algn="l" marL="368118" indent="-184059" lvl="1">
              <a:lnSpc>
                <a:spcPts val="2387"/>
              </a:lnSpc>
              <a:buFont typeface="Arial"/>
              <a:buChar char="•"/>
            </a:pPr>
            <a:r>
              <a:rPr lang="en-US" sz="1705" spc="-34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 um total de 140 falsos positivos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20346" y="2799238"/>
            <a:ext cx="6837238" cy="684161"/>
            <a:chOff x="0" y="0"/>
            <a:chExt cx="1800754" cy="1801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00754" cy="180191"/>
            </a:xfrm>
            <a:custGeom>
              <a:avLst/>
              <a:gdLst/>
              <a:ahLst/>
              <a:cxnLst/>
              <a:rect r="r" b="b" t="t" l="l"/>
              <a:pathLst>
                <a:path h="180191" w="1800754">
                  <a:moveTo>
                    <a:pt x="33970" y="0"/>
                  </a:moveTo>
                  <a:lnTo>
                    <a:pt x="1766785" y="0"/>
                  </a:lnTo>
                  <a:cubicBezTo>
                    <a:pt x="1785545" y="0"/>
                    <a:pt x="1800754" y="15209"/>
                    <a:pt x="1800754" y="33970"/>
                  </a:cubicBezTo>
                  <a:lnTo>
                    <a:pt x="1800754" y="146221"/>
                  </a:lnTo>
                  <a:cubicBezTo>
                    <a:pt x="1800754" y="155230"/>
                    <a:pt x="1797175" y="163871"/>
                    <a:pt x="1790805" y="170241"/>
                  </a:cubicBezTo>
                  <a:cubicBezTo>
                    <a:pt x="1784434" y="176612"/>
                    <a:pt x="1775794" y="180191"/>
                    <a:pt x="1766785" y="180191"/>
                  </a:cubicBezTo>
                  <a:lnTo>
                    <a:pt x="33970" y="180191"/>
                  </a:lnTo>
                  <a:cubicBezTo>
                    <a:pt x="15209" y="180191"/>
                    <a:pt x="0" y="164982"/>
                    <a:pt x="0" y="146221"/>
                  </a:cubicBezTo>
                  <a:lnTo>
                    <a:pt x="0" y="33970"/>
                  </a:lnTo>
                  <a:cubicBezTo>
                    <a:pt x="0" y="15209"/>
                    <a:pt x="15209" y="0"/>
                    <a:pt x="3397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1800754" cy="1516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46195" y="3888979"/>
            <a:ext cx="7985541" cy="5541568"/>
          </a:xfrm>
          <a:custGeom>
            <a:avLst/>
            <a:gdLst/>
            <a:ahLst/>
            <a:cxnLst/>
            <a:rect r="r" b="b" t="t" l="l"/>
            <a:pathLst>
              <a:path h="5541568" w="7985541">
                <a:moveTo>
                  <a:pt x="0" y="0"/>
                </a:moveTo>
                <a:lnTo>
                  <a:pt x="7985541" y="0"/>
                </a:lnTo>
                <a:lnTo>
                  <a:pt x="7985541" y="5541568"/>
                </a:lnTo>
                <a:lnTo>
                  <a:pt x="0" y="55415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11645" y="3946083"/>
            <a:ext cx="8297010" cy="5484464"/>
          </a:xfrm>
          <a:custGeom>
            <a:avLst/>
            <a:gdLst/>
            <a:ahLst/>
            <a:cxnLst/>
            <a:rect r="r" b="b" t="t" l="l"/>
            <a:pathLst>
              <a:path h="5484464" w="8297010">
                <a:moveTo>
                  <a:pt x="0" y="0"/>
                </a:moveTo>
                <a:lnTo>
                  <a:pt x="8297010" y="0"/>
                </a:lnTo>
                <a:lnTo>
                  <a:pt x="8297010" y="5484464"/>
                </a:lnTo>
                <a:lnTo>
                  <a:pt x="0" y="54844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22611" y="700448"/>
            <a:ext cx="16418249" cy="1207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2"/>
              </a:lnSpc>
            </a:pPr>
            <a:r>
              <a:rPr lang="en-US" b="true" sz="9255" spc="-601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RANDOM FOREST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20346" y="2944596"/>
            <a:ext cx="6837238" cy="415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b="true" sz="2799" spc="-5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Matriz de Confusão: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903622" y="2799238"/>
            <a:ext cx="6837238" cy="684161"/>
            <a:chOff x="0" y="0"/>
            <a:chExt cx="1800754" cy="18019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00754" cy="180191"/>
            </a:xfrm>
            <a:custGeom>
              <a:avLst/>
              <a:gdLst/>
              <a:ahLst/>
              <a:cxnLst/>
              <a:rect r="r" b="b" t="t" l="l"/>
              <a:pathLst>
                <a:path h="180191" w="1800754">
                  <a:moveTo>
                    <a:pt x="33970" y="0"/>
                  </a:moveTo>
                  <a:lnTo>
                    <a:pt x="1766785" y="0"/>
                  </a:lnTo>
                  <a:cubicBezTo>
                    <a:pt x="1785545" y="0"/>
                    <a:pt x="1800754" y="15209"/>
                    <a:pt x="1800754" y="33970"/>
                  </a:cubicBezTo>
                  <a:lnTo>
                    <a:pt x="1800754" y="146221"/>
                  </a:lnTo>
                  <a:cubicBezTo>
                    <a:pt x="1800754" y="155230"/>
                    <a:pt x="1797175" y="163871"/>
                    <a:pt x="1790805" y="170241"/>
                  </a:cubicBezTo>
                  <a:cubicBezTo>
                    <a:pt x="1784434" y="176612"/>
                    <a:pt x="1775794" y="180191"/>
                    <a:pt x="1766785" y="180191"/>
                  </a:cubicBezTo>
                  <a:lnTo>
                    <a:pt x="33970" y="180191"/>
                  </a:lnTo>
                  <a:cubicBezTo>
                    <a:pt x="15209" y="180191"/>
                    <a:pt x="0" y="164982"/>
                    <a:pt x="0" y="146221"/>
                  </a:cubicBezTo>
                  <a:lnTo>
                    <a:pt x="0" y="33970"/>
                  </a:lnTo>
                  <a:cubicBezTo>
                    <a:pt x="0" y="15209"/>
                    <a:pt x="15209" y="0"/>
                    <a:pt x="3397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28575"/>
              <a:ext cx="1800754" cy="1516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903622" y="2944596"/>
            <a:ext cx="6837238" cy="415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b="true" sz="2799" spc="-5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Curva ROC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0" y="-436719"/>
            <a:ext cx="20309154" cy="13885699"/>
            <a:chOff x="0" y="0"/>
            <a:chExt cx="5348913" cy="365713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348913" cy="3657139"/>
            </a:xfrm>
            <a:custGeom>
              <a:avLst/>
              <a:gdLst/>
              <a:ahLst/>
              <a:cxnLst/>
              <a:rect r="r" b="b" t="t" l="l"/>
              <a:pathLst>
                <a:path h="3657139" w="5348913">
                  <a:moveTo>
                    <a:pt x="19060" y="0"/>
                  </a:moveTo>
                  <a:lnTo>
                    <a:pt x="5329853" y="0"/>
                  </a:lnTo>
                  <a:cubicBezTo>
                    <a:pt x="5334908" y="0"/>
                    <a:pt x="5339756" y="2008"/>
                    <a:pt x="5343330" y="5583"/>
                  </a:cubicBezTo>
                  <a:cubicBezTo>
                    <a:pt x="5346905" y="9157"/>
                    <a:pt x="5348913" y="14005"/>
                    <a:pt x="5348913" y="19060"/>
                  </a:cubicBezTo>
                  <a:lnTo>
                    <a:pt x="5348913" y="3638079"/>
                  </a:lnTo>
                  <a:cubicBezTo>
                    <a:pt x="5348913" y="3643134"/>
                    <a:pt x="5346905" y="3647982"/>
                    <a:pt x="5343330" y="3651556"/>
                  </a:cubicBezTo>
                  <a:cubicBezTo>
                    <a:pt x="5339756" y="3655131"/>
                    <a:pt x="5334908" y="3657139"/>
                    <a:pt x="5329853" y="3657139"/>
                  </a:cubicBezTo>
                  <a:lnTo>
                    <a:pt x="19060" y="3657139"/>
                  </a:lnTo>
                  <a:cubicBezTo>
                    <a:pt x="14005" y="3657139"/>
                    <a:pt x="9157" y="3655131"/>
                    <a:pt x="5583" y="3651556"/>
                  </a:cubicBezTo>
                  <a:cubicBezTo>
                    <a:pt x="2008" y="3647982"/>
                    <a:pt x="0" y="3643134"/>
                    <a:pt x="0" y="3638079"/>
                  </a:cubicBezTo>
                  <a:lnTo>
                    <a:pt x="0" y="19060"/>
                  </a:lnTo>
                  <a:cubicBezTo>
                    <a:pt x="0" y="14005"/>
                    <a:pt x="2008" y="9157"/>
                    <a:pt x="5583" y="5583"/>
                  </a:cubicBezTo>
                  <a:cubicBezTo>
                    <a:pt x="9157" y="2008"/>
                    <a:pt x="14005" y="0"/>
                    <a:pt x="19060" y="0"/>
                  </a:cubicBezTo>
                  <a:close/>
                </a:path>
              </a:pathLst>
            </a:custGeom>
            <a:solidFill>
              <a:srgbClr val="000000">
                <a:alpha val="91765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47625"/>
              <a:ext cx="5348913" cy="36095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753321" y="3317794"/>
            <a:ext cx="13556831" cy="3873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5"/>
              </a:lnSpc>
              <a:spcBef>
                <a:spcPct val="0"/>
              </a:spcBef>
            </a:pPr>
            <a:r>
              <a:rPr lang="en-US" b="true" sz="2732" i="true" spc="-54">
                <a:solidFill>
                  <a:srgbClr val="FFFFFF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Considerações Finais sobre os Resultados</a:t>
            </a:r>
            <a:r>
              <a:rPr lang="en-US" sz="2732" spc="-5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- </a:t>
            </a:r>
          </a:p>
          <a:p>
            <a:pPr algn="ctr">
              <a:lnSpc>
                <a:spcPts val="3825"/>
              </a:lnSpc>
              <a:spcBef>
                <a:spcPct val="0"/>
              </a:spcBef>
            </a:pPr>
            <a:r>
              <a:rPr lang="en-US" sz="2732" spc="-5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 modelo demonstra ser </a:t>
            </a:r>
            <a:r>
              <a:rPr lang="en-US" sz="2732" spc="-54">
                <a:solidFill>
                  <a:srgbClr val="00EDFF"/>
                </a:solidFill>
                <a:latin typeface="Inter"/>
                <a:ea typeface="Inter"/>
                <a:cs typeface="Inter"/>
                <a:sym typeface="Inter"/>
              </a:rPr>
              <a:t>mais eficiente na previsão de vínculos formais</a:t>
            </a:r>
            <a:r>
              <a:rPr lang="en-US" sz="2732" spc="-5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, o que pode ser interessante para a análise do mercado de trabalho formalizado. Entretanto, há uma tendência a classificar excessivamente como "</a:t>
            </a:r>
            <a:r>
              <a:rPr lang="en-US" sz="2732" spc="-54">
                <a:solidFill>
                  <a:srgbClr val="00EDFF"/>
                </a:solidFill>
                <a:latin typeface="Inter"/>
                <a:ea typeface="Inter"/>
                <a:cs typeface="Inter"/>
                <a:sym typeface="Inter"/>
              </a:rPr>
              <a:t>Formal</a:t>
            </a:r>
            <a:r>
              <a:rPr lang="en-US" sz="2732" spc="-5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", evidenciado pelo número relativamente alto de falsos positivos. A boa AUC (0,85) valida o modelo como uma ferramenta robusta para análise, embora melhorias possam ser buscadas, seja através de ajuste de hiperparâmetros, seja explorando outros modelos ou técnicas de balanceamento de dados.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422062" y="3116474"/>
            <a:ext cx="6837238" cy="267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4"/>
              </a:lnSpc>
            </a:pPr>
            <a:r>
              <a:rPr lang="en-US" b="true" sz="7282" spc="-473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SUPPORT VECTOR MACHINE -  SVM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2571871"/>
            <a:ext cx="8520776" cy="4141896"/>
            <a:chOff x="0" y="0"/>
            <a:chExt cx="2244155" cy="10908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44155" cy="1090870"/>
            </a:xfrm>
            <a:custGeom>
              <a:avLst/>
              <a:gdLst/>
              <a:ahLst/>
              <a:cxnLst/>
              <a:rect r="r" b="b" t="t" l="l"/>
              <a:pathLst>
                <a:path h="1090870" w="2244155">
                  <a:moveTo>
                    <a:pt x="45430" y="0"/>
                  </a:moveTo>
                  <a:lnTo>
                    <a:pt x="2198725" y="0"/>
                  </a:lnTo>
                  <a:cubicBezTo>
                    <a:pt x="2223815" y="0"/>
                    <a:pt x="2244155" y="20340"/>
                    <a:pt x="2244155" y="45430"/>
                  </a:cubicBezTo>
                  <a:lnTo>
                    <a:pt x="2244155" y="1045440"/>
                  </a:lnTo>
                  <a:cubicBezTo>
                    <a:pt x="2244155" y="1057489"/>
                    <a:pt x="2239369" y="1069044"/>
                    <a:pt x="2230849" y="1077564"/>
                  </a:cubicBezTo>
                  <a:cubicBezTo>
                    <a:pt x="2222329" y="1086083"/>
                    <a:pt x="2210774" y="1090870"/>
                    <a:pt x="2198725" y="1090870"/>
                  </a:cubicBezTo>
                  <a:lnTo>
                    <a:pt x="45430" y="1090870"/>
                  </a:lnTo>
                  <a:cubicBezTo>
                    <a:pt x="33381" y="1090870"/>
                    <a:pt x="21826" y="1086083"/>
                    <a:pt x="13306" y="1077564"/>
                  </a:cubicBezTo>
                  <a:cubicBezTo>
                    <a:pt x="4786" y="1069044"/>
                    <a:pt x="0" y="1057489"/>
                    <a:pt x="0" y="1045440"/>
                  </a:cubicBezTo>
                  <a:lnTo>
                    <a:pt x="0" y="45430"/>
                  </a:lnTo>
                  <a:cubicBezTo>
                    <a:pt x="0" y="20340"/>
                    <a:pt x="20340" y="0"/>
                    <a:pt x="45430" y="0"/>
                  </a:cubicBez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47625"/>
              <a:ext cx="2244155" cy="1043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2571871"/>
            <a:ext cx="8520776" cy="4141896"/>
            <a:chOff x="0" y="0"/>
            <a:chExt cx="2244155" cy="10908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44155" cy="1090870"/>
            </a:xfrm>
            <a:custGeom>
              <a:avLst/>
              <a:gdLst/>
              <a:ahLst/>
              <a:cxnLst/>
              <a:rect r="r" b="b" t="t" l="l"/>
              <a:pathLst>
                <a:path h="1090870" w="2244155">
                  <a:moveTo>
                    <a:pt x="45430" y="0"/>
                  </a:moveTo>
                  <a:lnTo>
                    <a:pt x="2198725" y="0"/>
                  </a:lnTo>
                  <a:cubicBezTo>
                    <a:pt x="2223815" y="0"/>
                    <a:pt x="2244155" y="20340"/>
                    <a:pt x="2244155" y="45430"/>
                  </a:cubicBezTo>
                  <a:lnTo>
                    <a:pt x="2244155" y="1045440"/>
                  </a:lnTo>
                  <a:cubicBezTo>
                    <a:pt x="2244155" y="1057489"/>
                    <a:pt x="2239369" y="1069044"/>
                    <a:pt x="2230849" y="1077564"/>
                  </a:cubicBezTo>
                  <a:cubicBezTo>
                    <a:pt x="2222329" y="1086083"/>
                    <a:pt x="2210774" y="1090870"/>
                    <a:pt x="2198725" y="1090870"/>
                  </a:cubicBezTo>
                  <a:lnTo>
                    <a:pt x="45430" y="1090870"/>
                  </a:lnTo>
                  <a:cubicBezTo>
                    <a:pt x="33381" y="1090870"/>
                    <a:pt x="21826" y="1086083"/>
                    <a:pt x="13306" y="1077564"/>
                  </a:cubicBezTo>
                  <a:cubicBezTo>
                    <a:pt x="4786" y="1069044"/>
                    <a:pt x="0" y="1057489"/>
                    <a:pt x="0" y="1045440"/>
                  </a:cubicBezTo>
                  <a:lnTo>
                    <a:pt x="0" y="45430"/>
                  </a:lnTo>
                  <a:cubicBezTo>
                    <a:pt x="0" y="20340"/>
                    <a:pt x="20340" y="0"/>
                    <a:pt x="4543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47625"/>
              <a:ext cx="2244155" cy="1043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722027" y="3826281"/>
            <a:ext cx="6776332" cy="2411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0"/>
              </a:lnSpc>
            </a:pPr>
            <a:r>
              <a:rPr lang="en-US" sz="1957" spc="-39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Nesta fase, foi utilizado o modelo SVM (Support Vector Machine) com kernel RBF, escolhido pelas seguintes razões:</a:t>
            </a:r>
          </a:p>
          <a:p>
            <a:pPr algn="l">
              <a:lnSpc>
                <a:spcPts val="2740"/>
              </a:lnSpc>
            </a:pPr>
            <a:r>
              <a:rPr lang="en-US" sz="1957" spc="-39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• É um modelo eficaz para problemas de classificação binária.</a:t>
            </a:r>
          </a:p>
          <a:p>
            <a:pPr algn="l">
              <a:lnSpc>
                <a:spcPts val="2740"/>
              </a:lnSpc>
            </a:pPr>
            <a:r>
              <a:rPr lang="en-US" sz="1957" spc="-39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• Tem bom desempenho em bases com margens de separação entre as classes.</a:t>
            </a:r>
          </a:p>
          <a:p>
            <a:pPr algn="l">
              <a:lnSpc>
                <a:spcPts val="2740"/>
              </a:lnSpc>
            </a:pPr>
            <a:r>
              <a:rPr lang="en-US" sz="1957" spc="-39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• Suporta bem dados que não são linearmente separáveis, como os da base em questão.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22027" y="3237723"/>
            <a:ext cx="7071950" cy="415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1"/>
              </a:lnSpc>
            </a:pPr>
            <a:r>
              <a:rPr lang="en-US" sz="2799" spc="-55" b="true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Por que esse modelo foi utilizado?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942500" y="1840073"/>
            <a:ext cx="6837238" cy="267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4"/>
              </a:lnSpc>
            </a:pPr>
            <a:r>
              <a:rPr lang="en-US" b="true" sz="7282" spc="-473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SUPPORT VECTOR MACHINE -  SVM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92221" y="831763"/>
            <a:ext cx="8092629" cy="4171504"/>
            <a:chOff x="0" y="0"/>
            <a:chExt cx="2244155" cy="115679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44155" cy="1156794"/>
            </a:xfrm>
            <a:custGeom>
              <a:avLst/>
              <a:gdLst/>
              <a:ahLst/>
              <a:cxnLst/>
              <a:rect r="r" b="b" t="t" l="l"/>
              <a:pathLst>
                <a:path h="1156794" w="2244155">
                  <a:moveTo>
                    <a:pt x="47833" y="0"/>
                  </a:moveTo>
                  <a:lnTo>
                    <a:pt x="2196322" y="0"/>
                  </a:lnTo>
                  <a:cubicBezTo>
                    <a:pt x="2222739" y="0"/>
                    <a:pt x="2244155" y="21416"/>
                    <a:pt x="2244155" y="47833"/>
                  </a:cubicBezTo>
                  <a:lnTo>
                    <a:pt x="2244155" y="1108961"/>
                  </a:lnTo>
                  <a:cubicBezTo>
                    <a:pt x="2244155" y="1135378"/>
                    <a:pt x="2222739" y="1156794"/>
                    <a:pt x="2196322" y="1156794"/>
                  </a:cubicBezTo>
                  <a:lnTo>
                    <a:pt x="47833" y="1156794"/>
                  </a:lnTo>
                  <a:cubicBezTo>
                    <a:pt x="21416" y="1156794"/>
                    <a:pt x="0" y="1135378"/>
                    <a:pt x="0" y="1108961"/>
                  </a:cubicBezTo>
                  <a:lnTo>
                    <a:pt x="0" y="47833"/>
                  </a:lnTo>
                  <a:cubicBezTo>
                    <a:pt x="0" y="21416"/>
                    <a:pt x="21416" y="0"/>
                    <a:pt x="47833" y="0"/>
                  </a:cubicBez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47625"/>
              <a:ext cx="2244155" cy="11091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92221" y="831763"/>
            <a:ext cx="8092629" cy="4171504"/>
            <a:chOff x="0" y="0"/>
            <a:chExt cx="2244155" cy="115679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44155" cy="1156794"/>
            </a:xfrm>
            <a:custGeom>
              <a:avLst/>
              <a:gdLst/>
              <a:ahLst/>
              <a:cxnLst/>
              <a:rect r="r" b="b" t="t" l="l"/>
              <a:pathLst>
                <a:path h="1156794" w="2244155">
                  <a:moveTo>
                    <a:pt x="47833" y="0"/>
                  </a:moveTo>
                  <a:lnTo>
                    <a:pt x="2196322" y="0"/>
                  </a:lnTo>
                  <a:cubicBezTo>
                    <a:pt x="2222739" y="0"/>
                    <a:pt x="2244155" y="21416"/>
                    <a:pt x="2244155" y="47833"/>
                  </a:cubicBezTo>
                  <a:lnTo>
                    <a:pt x="2244155" y="1108961"/>
                  </a:lnTo>
                  <a:cubicBezTo>
                    <a:pt x="2244155" y="1135378"/>
                    <a:pt x="2222739" y="1156794"/>
                    <a:pt x="2196322" y="1156794"/>
                  </a:cubicBezTo>
                  <a:lnTo>
                    <a:pt x="47833" y="1156794"/>
                  </a:lnTo>
                  <a:cubicBezTo>
                    <a:pt x="21416" y="1156794"/>
                    <a:pt x="0" y="1135378"/>
                    <a:pt x="0" y="1108961"/>
                  </a:cubicBezTo>
                  <a:lnTo>
                    <a:pt x="0" y="47833"/>
                  </a:lnTo>
                  <a:cubicBezTo>
                    <a:pt x="0" y="21416"/>
                    <a:pt x="21416" y="0"/>
                    <a:pt x="478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47625"/>
              <a:ext cx="2244155" cy="11091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233410" y="1595862"/>
            <a:ext cx="7410250" cy="26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6"/>
              </a:lnSpc>
            </a:pPr>
            <a:r>
              <a:rPr lang="en-US" sz="2140" spc="-42">
                <a:solidFill>
                  <a:srgbClr val="00ED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Base de Treinamento</a:t>
            </a:r>
          </a:p>
          <a:p>
            <a:pPr algn="l">
              <a:lnSpc>
                <a:spcPts val="2996"/>
              </a:lnSpc>
            </a:pPr>
            <a:r>
              <a:rPr lang="en-US" sz="2140" spc="-42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 modelo foi treinado com dados balanceados via SMOTE, ajustando a proporção da classe minoritária ("sem vínculo") para 1:2 em relação à classe majoritária ("com vínculo"). </a:t>
            </a:r>
          </a:p>
          <a:p>
            <a:pPr algn="l">
              <a:lnSpc>
                <a:spcPts val="2996"/>
              </a:lnSpc>
            </a:pPr>
          </a:p>
          <a:p>
            <a:pPr algn="l" marL="462104" indent="-231052" lvl="1">
              <a:lnSpc>
                <a:spcPts val="2996"/>
              </a:lnSpc>
              <a:buFont typeface="Arial"/>
              <a:buChar char="•"/>
            </a:pPr>
            <a:r>
              <a:rPr lang="en-US" b="true" sz="2140" spc="-42">
                <a:solidFill>
                  <a:srgbClr val="00ED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Acurácia no conjunto de treinamento: 68,08%</a:t>
            </a:r>
          </a:p>
          <a:p>
            <a:pPr algn="l">
              <a:lnSpc>
                <a:spcPts val="2996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6228130" y="5143500"/>
            <a:ext cx="10905181" cy="4588683"/>
            <a:chOff x="0" y="0"/>
            <a:chExt cx="3243859" cy="136495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243859" cy="1364951"/>
            </a:xfrm>
            <a:custGeom>
              <a:avLst/>
              <a:gdLst/>
              <a:ahLst/>
              <a:cxnLst/>
              <a:rect r="r" b="b" t="t" l="l"/>
              <a:pathLst>
                <a:path h="1364951" w="3243859">
                  <a:moveTo>
                    <a:pt x="35497" y="0"/>
                  </a:moveTo>
                  <a:lnTo>
                    <a:pt x="3208362" y="0"/>
                  </a:lnTo>
                  <a:cubicBezTo>
                    <a:pt x="3217776" y="0"/>
                    <a:pt x="3226805" y="3740"/>
                    <a:pt x="3233462" y="10397"/>
                  </a:cubicBezTo>
                  <a:cubicBezTo>
                    <a:pt x="3240119" y="17054"/>
                    <a:pt x="3243859" y="26082"/>
                    <a:pt x="3243859" y="35497"/>
                  </a:cubicBezTo>
                  <a:lnTo>
                    <a:pt x="3243859" y="1329455"/>
                  </a:lnTo>
                  <a:cubicBezTo>
                    <a:pt x="3243859" y="1349059"/>
                    <a:pt x="3227966" y="1364951"/>
                    <a:pt x="3208362" y="1364951"/>
                  </a:cubicBezTo>
                  <a:lnTo>
                    <a:pt x="35497" y="1364951"/>
                  </a:lnTo>
                  <a:cubicBezTo>
                    <a:pt x="15892" y="1364951"/>
                    <a:pt x="0" y="1349059"/>
                    <a:pt x="0" y="1329455"/>
                  </a:cubicBezTo>
                  <a:lnTo>
                    <a:pt x="0" y="35497"/>
                  </a:lnTo>
                  <a:cubicBezTo>
                    <a:pt x="0" y="26082"/>
                    <a:pt x="3740" y="17054"/>
                    <a:pt x="10397" y="10397"/>
                  </a:cubicBezTo>
                  <a:cubicBezTo>
                    <a:pt x="17054" y="3740"/>
                    <a:pt x="26082" y="0"/>
                    <a:pt x="35497" y="0"/>
                  </a:cubicBez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47625"/>
              <a:ext cx="3243859" cy="13173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228130" y="5143500"/>
            <a:ext cx="10905181" cy="4588683"/>
            <a:chOff x="0" y="0"/>
            <a:chExt cx="3243859" cy="136495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243859" cy="1364951"/>
            </a:xfrm>
            <a:custGeom>
              <a:avLst/>
              <a:gdLst/>
              <a:ahLst/>
              <a:cxnLst/>
              <a:rect r="r" b="b" t="t" l="l"/>
              <a:pathLst>
                <a:path h="1364951" w="3243859">
                  <a:moveTo>
                    <a:pt x="35497" y="0"/>
                  </a:moveTo>
                  <a:lnTo>
                    <a:pt x="3208362" y="0"/>
                  </a:lnTo>
                  <a:cubicBezTo>
                    <a:pt x="3217776" y="0"/>
                    <a:pt x="3226805" y="3740"/>
                    <a:pt x="3233462" y="10397"/>
                  </a:cubicBezTo>
                  <a:cubicBezTo>
                    <a:pt x="3240119" y="17054"/>
                    <a:pt x="3243859" y="26082"/>
                    <a:pt x="3243859" y="35497"/>
                  </a:cubicBezTo>
                  <a:lnTo>
                    <a:pt x="3243859" y="1329455"/>
                  </a:lnTo>
                  <a:cubicBezTo>
                    <a:pt x="3243859" y="1349059"/>
                    <a:pt x="3227966" y="1364951"/>
                    <a:pt x="3208362" y="1364951"/>
                  </a:cubicBezTo>
                  <a:lnTo>
                    <a:pt x="35497" y="1364951"/>
                  </a:lnTo>
                  <a:cubicBezTo>
                    <a:pt x="15892" y="1364951"/>
                    <a:pt x="0" y="1349059"/>
                    <a:pt x="0" y="1329455"/>
                  </a:cubicBezTo>
                  <a:lnTo>
                    <a:pt x="0" y="35497"/>
                  </a:lnTo>
                  <a:cubicBezTo>
                    <a:pt x="0" y="26082"/>
                    <a:pt x="3740" y="17054"/>
                    <a:pt x="10397" y="10397"/>
                  </a:cubicBezTo>
                  <a:cubicBezTo>
                    <a:pt x="17054" y="3740"/>
                    <a:pt x="26082" y="0"/>
                    <a:pt x="3549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47625"/>
              <a:ext cx="3243859" cy="13173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791106" y="5810560"/>
            <a:ext cx="10132907" cy="3863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2"/>
              </a:lnSpc>
            </a:pPr>
            <a:r>
              <a:rPr lang="en-US" sz="2023" spc="-40">
                <a:solidFill>
                  <a:srgbClr val="00ED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Base de Teste</a:t>
            </a:r>
          </a:p>
          <a:p>
            <a:pPr algn="l" marL="436866" indent="-218433" lvl="1">
              <a:lnSpc>
                <a:spcPts val="2832"/>
              </a:lnSpc>
              <a:buFont typeface="Arial"/>
              <a:buChar char="•"/>
            </a:pPr>
            <a:r>
              <a:rPr lang="en-US" sz="2023" spc="-40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 modelo foi avaliado em uma base original não balanceada, representando um cenário realista. Para melhorar a performance, foi feito um ajuste dinâmico do limiar de decisão, resultando no valor ideal de:</a:t>
            </a:r>
          </a:p>
          <a:p>
            <a:pPr algn="l">
              <a:lnSpc>
                <a:spcPts val="2832"/>
              </a:lnSpc>
            </a:pPr>
          </a:p>
          <a:p>
            <a:pPr algn="l" marL="436866" indent="-218433" lvl="1">
              <a:lnSpc>
                <a:spcPts val="2832"/>
              </a:lnSpc>
              <a:buFont typeface="Arial"/>
              <a:buChar char="•"/>
            </a:pPr>
            <a:r>
              <a:rPr lang="en-US" sz="2023" spc="-40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Melhor limiar de decisão: 0.53</a:t>
            </a:r>
          </a:p>
          <a:p>
            <a:pPr algn="l" marL="436866" indent="-218433" lvl="1">
              <a:lnSpc>
                <a:spcPts val="2832"/>
              </a:lnSpc>
              <a:buFont typeface="Arial"/>
              <a:buChar char="•"/>
            </a:pPr>
            <a:r>
              <a:rPr lang="en-US" sz="2023" spc="-40">
                <a:solidFill>
                  <a:srgbClr val="00ED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Acurácia no conjunto de teste: 73,56%</a:t>
            </a:r>
          </a:p>
          <a:p>
            <a:pPr algn="l" marL="436866" indent="-218433" lvl="1">
              <a:lnSpc>
                <a:spcPts val="2832"/>
              </a:lnSpc>
              <a:buFont typeface="Arial"/>
              <a:buChar char="•"/>
            </a:pPr>
            <a:r>
              <a:rPr lang="en-US" sz="2023" spc="-40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</a:t>
            </a:r>
            <a:r>
              <a:rPr lang="en-US" sz="2023" spc="-40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sse ajuste permitiu que o modelo mantivesse uma acurácia estável dentro da faixa desejada (70%–80%), mesmo com desequilíbrio nas classes.</a:t>
            </a:r>
          </a:p>
          <a:p>
            <a:pPr algn="l">
              <a:lnSpc>
                <a:spcPts val="2832"/>
              </a:lnSpc>
            </a:pPr>
          </a:p>
          <a:p>
            <a:pPr algn="l">
              <a:lnSpc>
                <a:spcPts val="2832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02867" y="7643736"/>
            <a:ext cx="7019982" cy="2274345"/>
            <a:chOff x="0" y="0"/>
            <a:chExt cx="2155466" cy="69833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55466" cy="698331"/>
            </a:xfrm>
            <a:custGeom>
              <a:avLst/>
              <a:gdLst/>
              <a:ahLst/>
              <a:cxnLst/>
              <a:rect r="r" b="b" t="t" l="l"/>
              <a:pathLst>
                <a:path h="698331" w="2155466">
                  <a:moveTo>
                    <a:pt x="55142" y="0"/>
                  </a:moveTo>
                  <a:lnTo>
                    <a:pt x="2100324" y="0"/>
                  </a:lnTo>
                  <a:cubicBezTo>
                    <a:pt x="2130778" y="0"/>
                    <a:pt x="2155466" y="24688"/>
                    <a:pt x="2155466" y="55142"/>
                  </a:cubicBezTo>
                  <a:lnTo>
                    <a:pt x="2155466" y="643189"/>
                  </a:lnTo>
                  <a:cubicBezTo>
                    <a:pt x="2155466" y="673643"/>
                    <a:pt x="2130778" y="698331"/>
                    <a:pt x="2100324" y="698331"/>
                  </a:cubicBezTo>
                  <a:lnTo>
                    <a:pt x="55142" y="698331"/>
                  </a:lnTo>
                  <a:cubicBezTo>
                    <a:pt x="24688" y="698331"/>
                    <a:pt x="0" y="673643"/>
                    <a:pt x="0" y="643189"/>
                  </a:cubicBezTo>
                  <a:lnTo>
                    <a:pt x="0" y="55142"/>
                  </a:lnTo>
                  <a:cubicBezTo>
                    <a:pt x="0" y="24688"/>
                    <a:pt x="24688" y="0"/>
                    <a:pt x="55142" y="0"/>
                  </a:cubicBez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47625"/>
              <a:ext cx="2155466" cy="6507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02867" y="7643736"/>
            <a:ext cx="7019982" cy="2274345"/>
            <a:chOff x="0" y="0"/>
            <a:chExt cx="2155466" cy="69833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55466" cy="698331"/>
            </a:xfrm>
            <a:custGeom>
              <a:avLst/>
              <a:gdLst/>
              <a:ahLst/>
              <a:cxnLst/>
              <a:rect r="r" b="b" t="t" l="l"/>
              <a:pathLst>
                <a:path h="698331" w="2155466">
                  <a:moveTo>
                    <a:pt x="55142" y="0"/>
                  </a:moveTo>
                  <a:lnTo>
                    <a:pt x="2100324" y="0"/>
                  </a:lnTo>
                  <a:cubicBezTo>
                    <a:pt x="2130778" y="0"/>
                    <a:pt x="2155466" y="24688"/>
                    <a:pt x="2155466" y="55142"/>
                  </a:cubicBezTo>
                  <a:lnTo>
                    <a:pt x="2155466" y="643189"/>
                  </a:lnTo>
                  <a:cubicBezTo>
                    <a:pt x="2155466" y="673643"/>
                    <a:pt x="2130778" y="698331"/>
                    <a:pt x="2100324" y="698331"/>
                  </a:cubicBezTo>
                  <a:lnTo>
                    <a:pt x="55142" y="698331"/>
                  </a:lnTo>
                  <a:cubicBezTo>
                    <a:pt x="24688" y="698331"/>
                    <a:pt x="0" y="673643"/>
                    <a:pt x="0" y="643189"/>
                  </a:cubicBezTo>
                  <a:lnTo>
                    <a:pt x="0" y="55142"/>
                  </a:lnTo>
                  <a:cubicBezTo>
                    <a:pt x="0" y="24688"/>
                    <a:pt x="24688" y="0"/>
                    <a:pt x="551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47625"/>
              <a:ext cx="2155466" cy="6507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02867" y="1666074"/>
            <a:ext cx="6896379" cy="5727501"/>
          </a:xfrm>
          <a:custGeom>
            <a:avLst/>
            <a:gdLst/>
            <a:ahLst/>
            <a:cxnLst/>
            <a:rect r="r" b="b" t="t" l="l"/>
            <a:pathLst>
              <a:path h="5727501" w="6896379">
                <a:moveTo>
                  <a:pt x="0" y="0"/>
                </a:moveTo>
                <a:lnTo>
                  <a:pt x="6896379" y="0"/>
                </a:lnTo>
                <a:lnTo>
                  <a:pt x="6896379" y="5727502"/>
                </a:lnTo>
                <a:lnTo>
                  <a:pt x="0" y="57275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64241" y="7978679"/>
            <a:ext cx="5897234" cy="184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4"/>
              </a:lnSpc>
            </a:pPr>
            <a:r>
              <a:rPr lang="en-US" b="true" sz="2187" spc="-43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Medidas de </a:t>
            </a:r>
            <a:r>
              <a:rPr lang="en-US" b="true" sz="2187" spc="-43">
                <a:solidFill>
                  <a:srgbClr val="F7F7F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Performance</a:t>
            </a:r>
          </a:p>
          <a:p>
            <a:pPr algn="ctr" marL="472209" indent="-236104" lvl="1">
              <a:lnSpc>
                <a:spcPts val="2274"/>
              </a:lnSpc>
              <a:buFont typeface="Arial"/>
              <a:buChar char="•"/>
            </a:pPr>
            <a:r>
              <a:rPr lang="en-US" b="true" sz="2187" spc="-43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Acurácia: 72,89%</a:t>
            </a:r>
          </a:p>
          <a:p>
            <a:pPr algn="ctr" marL="472209" indent="-236104" lvl="1">
              <a:lnSpc>
                <a:spcPts val="2274"/>
              </a:lnSpc>
              <a:buFont typeface="Arial"/>
              <a:buChar char="•"/>
            </a:pPr>
            <a:r>
              <a:rPr lang="en-US" b="true" sz="2187" spc="-43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Precisão: 73,71%</a:t>
            </a:r>
          </a:p>
          <a:p>
            <a:pPr algn="ctr" marL="472209" indent="-236104" lvl="1">
              <a:lnSpc>
                <a:spcPts val="2274"/>
              </a:lnSpc>
              <a:buFont typeface="Arial"/>
              <a:buChar char="•"/>
            </a:pPr>
            <a:r>
              <a:rPr lang="en-US" b="true" sz="2187" spc="-43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Revocação (Recall): 96,06%</a:t>
            </a:r>
          </a:p>
          <a:p>
            <a:pPr algn="ctr" marL="472209" indent="-236104" lvl="1">
              <a:lnSpc>
                <a:spcPts val="2274"/>
              </a:lnSpc>
              <a:buFont typeface="Arial"/>
              <a:buChar char="•"/>
            </a:pPr>
            <a:r>
              <a:rPr lang="en-US" b="true" sz="2187" spc="-43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F1-score: 83,47%</a:t>
            </a:r>
          </a:p>
          <a:p>
            <a:pPr algn="ctr">
              <a:lnSpc>
                <a:spcPts val="2274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602867" y="612334"/>
            <a:ext cx="6837238" cy="684161"/>
            <a:chOff x="0" y="0"/>
            <a:chExt cx="1800754" cy="18019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00754" cy="180191"/>
            </a:xfrm>
            <a:custGeom>
              <a:avLst/>
              <a:gdLst/>
              <a:ahLst/>
              <a:cxnLst/>
              <a:rect r="r" b="b" t="t" l="l"/>
              <a:pathLst>
                <a:path h="180191" w="1800754">
                  <a:moveTo>
                    <a:pt x="33970" y="0"/>
                  </a:moveTo>
                  <a:lnTo>
                    <a:pt x="1766785" y="0"/>
                  </a:lnTo>
                  <a:cubicBezTo>
                    <a:pt x="1785545" y="0"/>
                    <a:pt x="1800754" y="15209"/>
                    <a:pt x="1800754" y="33970"/>
                  </a:cubicBezTo>
                  <a:lnTo>
                    <a:pt x="1800754" y="146221"/>
                  </a:lnTo>
                  <a:cubicBezTo>
                    <a:pt x="1800754" y="155230"/>
                    <a:pt x="1797175" y="163871"/>
                    <a:pt x="1790805" y="170241"/>
                  </a:cubicBezTo>
                  <a:cubicBezTo>
                    <a:pt x="1784434" y="176612"/>
                    <a:pt x="1775794" y="180191"/>
                    <a:pt x="1766785" y="180191"/>
                  </a:cubicBezTo>
                  <a:lnTo>
                    <a:pt x="33970" y="180191"/>
                  </a:lnTo>
                  <a:cubicBezTo>
                    <a:pt x="15209" y="180191"/>
                    <a:pt x="0" y="164982"/>
                    <a:pt x="0" y="146221"/>
                  </a:cubicBezTo>
                  <a:lnTo>
                    <a:pt x="0" y="33970"/>
                  </a:lnTo>
                  <a:cubicBezTo>
                    <a:pt x="0" y="15209"/>
                    <a:pt x="15209" y="0"/>
                    <a:pt x="3397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28575"/>
              <a:ext cx="1800754" cy="1516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602867" y="757691"/>
            <a:ext cx="6837238" cy="415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b="true" sz="2799" spc="-5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Matriz de Confusão: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700443" y="2318496"/>
            <a:ext cx="8397046" cy="5303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9"/>
              </a:lnSpc>
            </a:pPr>
            <a:r>
              <a:rPr lang="en-US" sz="2720" spc="-54" b="true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Os resultados demonstram que o modelo teve um</a:t>
            </a:r>
            <a:r>
              <a:rPr lang="en-US" sz="2720" spc="-54" b="true">
                <a:solidFill>
                  <a:srgbClr val="F7F7F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bom desempenho geral</a:t>
            </a:r>
            <a:r>
              <a:rPr lang="en-US" sz="2720" spc="-54" b="true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, com alta revocação, o que indica que ele é eficiente em identificar os casos </a:t>
            </a:r>
            <a:r>
              <a:rPr lang="en-US" sz="2720" spc="-54" b="true">
                <a:solidFill>
                  <a:srgbClr val="F7F7F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"Com vínculo". </a:t>
            </a:r>
          </a:p>
          <a:p>
            <a:pPr algn="l">
              <a:lnSpc>
                <a:spcPts val="2829"/>
              </a:lnSpc>
            </a:pPr>
          </a:p>
          <a:p>
            <a:pPr algn="l">
              <a:lnSpc>
                <a:spcPts val="2829"/>
              </a:lnSpc>
            </a:pPr>
            <a:r>
              <a:rPr lang="en-US" sz="2720" spc="-54" b="true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Porém, </a:t>
            </a:r>
            <a:r>
              <a:rPr lang="en-US" sz="2720" spc="-54" b="true">
                <a:solidFill>
                  <a:srgbClr val="F7F7F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 baixa taxa de verdadeiros negativos (62 de 384) e o </a:t>
            </a:r>
            <a:r>
              <a:rPr lang="en-US" sz="2720" spc="-54" b="true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número grande de falsos positivos (322)</a:t>
            </a:r>
            <a:r>
              <a:rPr lang="en-US" sz="2720" spc="-54" b="true">
                <a:solidFill>
                  <a:srgbClr val="F7F7F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sugerem que o modelo tem dificuldades em reconhecer corretamente os casos "Sem vínculo". </a:t>
            </a:r>
          </a:p>
          <a:p>
            <a:pPr algn="l">
              <a:lnSpc>
                <a:spcPts val="2829"/>
              </a:lnSpc>
            </a:pPr>
          </a:p>
          <a:p>
            <a:pPr algn="l">
              <a:lnSpc>
                <a:spcPts val="2829"/>
              </a:lnSpc>
            </a:pPr>
            <a:r>
              <a:rPr lang="en-US" b="true" sz="2720" spc="-54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Tal comportamento pode se dar por um desequilíbrio</a:t>
            </a:r>
            <a:r>
              <a:rPr lang="en-US" b="true" sz="2720" spc="-54">
                <a:solidFill>
                  <a:srgbClr val="F7F7F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entre as classes na base de dados,</a:t>
            </a:r>
            <a:r>
              <a:rPr lang="en-US" b="true" sz="2720" spc="-54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favorecendo a classe majoritária.</a:t>
            </a:r>
          </a:p>
          <a:p>
            <a:pPr algn="ctr">
              <a:lnSpc>
                <a:spcPts val="2829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02867" y="1586551"/>
            <a:ext cx="14901647" cy="8331530"/>
            <a:chOff x="0" y="0"/>
            <a:chExt cx="4575510" cy="25581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75510" cy="2558174"/>
            </a:xfrm>
            <a:custGeom>
              <a:avLst/>
              <a:gdLst/>
              <a:ahLst/>
              <a:cxnLst/>
              <a:rect r="r" b="b" t="t" l="l"/>
              <a:pathLst>
                <a:path h="2558174" w="4575510">
                  <a:moveTo>
                    <a:pt x="25977" y="0"/>
                  </a:moveTo>
                  <a:lnTo>
                    <a:pt x="4549533" y="0"/>
                  </a:lnTo>
                  <a:cubicBezTo>
                    <a:pt x="4563880" y="0"/>
                    <a:pt x="4575510" y="11630"/>
                    <a:pt x="4575510" y="25977"/>
                  </a:cubicBezTo>
                  <a:lnTo>
                    <a:pt x="4575510" y="2532197"/>
                  </a:lnTo>
                  <a:cubicBezTo>
                    <a:pt x="4575510" y="2546543"/>
                    <a:pt x="4563880" y="2558174"/>
                    <a:pt x="4549533" y="2558174"/>
                  </a:cubicBezTo>
                  <a:lnTo>
                    <a:pt x="25977" y="2558174"/>
                  </a:lnTo>
                  <a:cubicBezTo>
                    <a:pt x="11630" y="2558174"/>
                    <a:pt x="0" y="2546543"/>
                    <a:pt x="0" y="2532197"/>
                  </a:cubicBezTo>
                  <a:lnTo>
                    <a:pt x="0" y="25977"/>
                  </a:lnTo>
                  <a:cubicBezTo>
                    <a:pt x="0" y="11630"/>
                    <a:pt x="11630" y="0"/>
                    <a:pt x="25977" y="0"/>
                  </a:cubicBez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47625"/>
              <a:ext cx="4575510" cy="2510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02867" y="1586551"/>
            <a:ext cx="14901647" cy="8331530"/>
            <a:chOff x="0" y="0"/>
            <a:chExt cx="4575510" cy="255817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75510" cy="2558174"/>
            </a:xfrm>
            <a:custGeom>
              <a:avLst/>
              <a:gdLst/>
              <a:ahLst/>
              <a:cxnLst/>
              <a:rect r="r" b="b" t="t" l="l"/>
              <a:pathLst>
                <a:path h="2558174" w="4575510">
                  <a:moveTo>
                    <a:pt x="25977" y="0"/>
                  </a:moveTo>
                  <a:lnTo>
                    <a:pt x="4549533" y="0"/>
                  </a:lnTo>
                  <a:cubicBezTo>
                    <a:pt x="4563880" y="0"/>
                    <a:pt x="4575510" y="11630"/>
                    <a:pt x="4575510" y="25977"/>
                  </a:cubicBezTo>
                  <a:lnTo>
                    <a:pt x="4575510" y="2532197"/>
                  </a:lnTo>
                  <a:cubicBezTo>
                    <a:pt x="4575510" y="2546543"/>
                    <a:pt x="4563880" y="2558174"/>
                    <a:pt x="4549533" y="2558174"/>
                  </a:cubicBezTo>
                  <a:lnTo>
                    <a:pt x="25977" y="2558174"/>
                  </a:lnTo>
                  <a:cubicBezTo>
                    <a:pt x="11630" y="2558174"/>
                    <a:pt x="0" y="2546543"/>
                    <a:pt x="0" y="2532197"/>
                  </a:cubicBezTo>
                  <a:lnTo>
                    <a:pt x="0" y="25977"/>
                  </a:lnTo>
                  <a:cubicBezTo>
                    <a:pt x="0" y="11630"/>
                    <a:pt x="11630" y="0"/>
                    <a:pt x="259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47625"/>
              <a:ext cx="4575510" cy="2510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02867" y="612334"/>
            <a:ext cx="14587745" cy="684161"/>
            <a:chOff x="0" y="0"/>
            <a:chExt cx="3842040" cy="18019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842040" cy="180191"/>
            </a:xfrm>
            <a:custGeom>
              <a:avLst/>
              <a:gdLst/>
              <a:ahLst/>
              <a:cxnLst/>
              <a:rect r="r" b="b" t="t" l="l"/>
              <a:pathLst>
                <a:path h="180191" w="3842040">
                  <a:moveTo>
                    <a:pt x="15921" y="0"/>
                  </a:moveTo>
                  <a:lnTo>
                    <a:pt x="3826118" y="0"/>
                  </a:lnTo>
                  <a:cubicBezTo>
                    <a:pt x="3830341" y="0"/>
                    <a:pt x="3834391" y="1677"/>
                    <a:pt x="3837377" y="4663"/>
                  </a:cubicBezTo>
                  <a:cubicBezTo>
                    <a:pt x="3840362" y="7649"/>
                    <a:pt x="3842040" y="11699"/>
                    <a:pt x="3842040" y="15921"/>
                  </a:cubicBezTo>
                  <a:lnTo>
                    <a:pt x="3842040" y="164269"/>
                  </a:lnTo>
                  <a:cubicBezTo>
                    <a:pt x="3842040" y="168492"/>
                    <a:pt x="3840362" y="172541"/>
                    <a:pt x="3837377" y="175527"/>
                  </a:cubicBezTo>
                  <a:cubicBezTo>
                    <a:pt x="3834391" y="178513"/>
                    <a:pt x="3830341" y="180191"/>
                    <a:pt x="3826118" y="180191"/>
                  </a:cubicBezTo>
                  <a:lnTo>
                    <a:pt x="15921" y="180191"/>
                  </a:lnTo>
                  <a:cubicBezTo>
                    <a:pt x="7128" y="180191"/>
                    <a:pt x="0" y="173062"/>
                    <a:pt x="0" y="164269"/>
                  </a:cubicBezTo>
                  <a:lnTo>
                    <a:pt x="0" y="15921"/>
                  </a:lnTo>
                  <a:cubicBezTo>
                    <a:pt x="0" y="7128"/>
                    <a:pt x="7128" y="0"/>
                    <a:pt x="1592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28575"/>
              <a:ext cx="3842040" cy="1516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916769" y="2277263"/>
            <a:ext cx="14273842" cy="7198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6"/>
              </a:lnSpc>
            </a:pPr>
          </a:p>
          <a:p>
            <a:pPr algn="l">
              <a:lnSpc>
                <a:spcPts val="2226"/>
              </a:lnSpc>
            </a:pPr>
            <a:r>
              <a:rPr lang="en-US" sz="2141" spc="-42">
                <a:solidFill>
                  <a:srgbClr val="00EDFF"/>
                </a:solidFill>
                <a:latin typeface="Inter"/>
                <a:ea typeface="Inter"/>
                <a:cs typeface="Inter"/>
                <a:sym typeface="Inter"/>
              </a:rPr>
              <a:t>Tendências identificadas pelo modelo</a:t>
            </a:r>
          </a:p>
          <a:p>
            <a:pPr algn="l">
              <a:lnSpc>
                <a:spcPts val="2226"/>
              </a:lnSpc>
            </a:pPr>
          </a:p>
          <a:p>
            <a:pPr algn="l" marL="462268" indent="-231134" lvl="1">
              <a:lnSpc>
                <a:spcPts val="2226"/>
              </a:lnSpc>
              <a:buFont typeface="Arial"/>
              <a:buChar char="•"/>
            </a:pPr>
            <a:r>
              <a:rPr lang="en-US" sz="2141" spc="-42">
                <a:solidFill>
                  <a:srgbClr val="F7F7F7"/>
                </a:solidFill>
                <a:latin typeface="Inter"/>
                <a:ea typeface="Inter"/>
                <a:cs typeface="Inter"/>
                <a:sym typeface="Inter"/>
              </a:rPr>
              <a:t>Idade mais alta e nível de ensino elevado → maior tendência a vínculo formal.</a:t>
            </a:r>
          </a:p>
          <a:p>
            <a:pPr algn="l">
              <a:lnSpc>
                <a:spcPts val="2226"/>
              </a:lnSpc>
            </a:pPr>
          </a:p>
          <a:p>
            <a:pPr algn="l" marL="462268" indent="-231134" lvl="1">
              <a:lnSpc>
                <a:spcPts val="2226"/>
              </a:lnSpc>
              <a:buFont typeface="Arial"/>
              <a:buChar char="•"/>
            </a:pPr>
            <a:r>
              <a:rPr lang="en-US" sz="2141" spc="-42">
                <a:solidFill>
                  <a:srgbClr val="F7F7F7"/>
                </a:solidFill>
                <a:latin typeface="Inter"/>
                <a:ea typeface="Inter"/>
                <a:cs typeface="Inter"/>
                <a:sym typeface="Inter"/>
              </a:rPr>
              <a:t>Cor/Raça (pretos, pardos, indígenas e amarelos) continua apresentando influência, mas as desigualdades na revocação aumentaram, com o modelo tendo ainda mais dificuldade em identificar corretamente indivíduos "sem vínculo", mesmo após as otimizações.</a:t>
            </a:r>
          </a:p>
          <a:p>
            <a:pPr algn="l">
              <a:lnSpc>
                <a:spcPts val="2226"/>
              </a:lnSpc>
            </a:pPr>
          </a:p>
          <a:p>
            <a:pPr algn="l" marL="462268" indent="-231134" lvl="1">
              <a:lnSpc>
                <a:spcPts val="2226"/>
              </a:lnSpc>
              <a:buFont typeface="Arial"/>
              <a:buChar char="•"/>
            </a:pPr>
            <a:r>
              <a:rPr lang="en-US" sz="2141" spc="-42">
                <a:solidFill>
                  <a:srgbClr val="F7F7F7"/>
                </a:solidFill>
                <a:latin typeface="Inter"/>
                <a:ea typeface="Inter"/>
                <a:cs typeface="Inter"/>
                <a:sym typeface="Inter"/>
              </a:rPr>
              <a:t>A classe "com vínculo formal" (1) segue sendo muito mais bem identificada, e o desequilíbrio na previsão das duas classes se intensificou, com uma revocação baixa para "sem vínculo" (6%).</a:t>
            </a:r>
          </a:p>
          <a:p>
            <a:pPr algn="l">
              <a:lnSpc>
                <a:spcPts val="2226"/>
              </a:lnSpc>
            </a:pPr>
          </a:p>
          <a:p>
            <a:pPr algn="l">
              <a:lnSpc>
                <a:spcPts val="2226"/>
              </a:lnSpc>
            </a:pPr>
            <a:r>
              <a:rPr lang="en-US" sz="2141" spc="-42">
                <a:solidFill>
                  <a:srgbClr val="00EDFF"/>
                </a:solidFill>
                <a:latin typeface="Inter"/>
                <a:ea typeface="Inter"/>
                <a:cs typeface="Inter"/>
                <a:sym typeface="Inter"/>
              </a:rPr>
              <a:t>Comportamento do modelo</a:t>
            </a:r>
          </a:p>
          <a:p>
            <a:pPr algn="l">
              <a:lnSpc>
                <a:spcPts val="2226"/>
              </a:lnSpc>
            </a:pPr>
          </a:p>
          <a:p>
            <a:pPr algn="l" marL="462268" indent="-231134" lvl="1">
              <a:lnSpc>
                <a:spcPts val="2226"/>
              </a:lnSpc>
              <a:buFont typeface="Arial"/>
              <a:buChar char="•"/>
            </a:pPr>
            <a:r>
              <a:rPr lang="en-US" sz="2141" spc="-42">
                <a:solidFill>
                  <a:srgbClr val="F7F7F7"/>
                </a:solidFill>
                <a:latin typeface="Inter"/>
                <a:ea typeface="Inter"/>
                <a:cs typeface="Inter"/>
                <a:sym typeface="Inter"/>
              </a:rPr>
              <a:t>Quando há perfil mais jovem com menor escolaridade, o modelo apresenta dificuldades ainda maiores em classificar como "sem vínculo" em comparação à versão anterior, mesmo com o aumento do conjunto de treinamento e a seleção dinâmica de SMOTE.</a:t>
            </a:r>
          </a:p>
          <a:p>
            <a:pPr algn="l">
              <a:lnSpc>
                <a:spcPts val="2226"/>
              </a:lnSpc>
            </a:pPr>
          </a:p>
          <a:p>
            <a:pPr algn="l" marL="462268" indent="-231134" lvl="1">
              <a:lnSpc>
                <a:spcPts val="2226"/>
              </a:lnSpc>
              <a:buFont typeface="Arial"/>
              <a:buChar char="•"/>
            </a:pPr>
            <a:r>
              <a:rPr lang="en-US" sz="2141" spc="-42">
                <a:solidFill>
                  <a:srgbClr val="F7F7F7"/>
                </a:solidFill>
                <a:latin typeface="Inter"/>
                <a:ea typeface="Inter"/>
                <a:cs typeface="Inter"/>
                <a:sym typeface="Inter"/>
              </a:rPr>
              <a:t>Quando o perfil tem escolaridade mais alta, a chance de previsão correta como "com vínculo" permanece elevada, com uma revocação de 99%, reforçando a consistência do modelo para a classe majoritária.</a:t>
            </a:r>
          </a:p>
          <a:p>
            <a:pPr algn="l">
              <a:lnSpc>
                <a:spcPts val="2226"/>
              </a:lnSpc>
            </a:pPr>
          </a:p>
          <a:p>
            <a:pPr algn="l" marL="462268" indent="-231134" lvl="1">
              <a:lnSpc>
                <a:spcPts val="2226"/>
              </a:lnSpc>
              <a:buFont typeface="Arial"/>
              <a:buChar char="•"/>
            </a:pPr>
            <a:r>
              <a:rPr lang="en-US" sz="2141" spc="-42">
                <a:solidFill>
                  <a:srgbClr val="F7F7F7"/>
                </a:solidFill>
                <a:latin typeface="Inter"/>
                <a:ea typeface="Inter"/>
                <a:cs typeface="Inter"/>
                <a:sym typeface="Inter"/>
              </a:rPr>
              <a:t>O modelo, apesar das otimizações (incluindo a busca mais focada de hiperparâmetros e a seleção dinâmica de SMOTE), passou a favorecer ainda mais a classe majoritária ("com vínculo"), e o viés em aplicações práticas se tornou mais pronunciado, devendo ser cuidadosamente considerado.</a:t>
            </a:r>
          </a:p>
          <a:p>
            <a:pPr algn="l">
              <a:lnSpc>
                <a:spcPts val="2226"/>
              </a:lnSpc>
            </a:pPr>
          </a:p>
          <a:p>
            <a:pPr algn="ctr">
              <a:lnSpc>
                <a:spcPts val="2226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5400000">
            <a:off x="13252121" y="4585948"/>
            <a:ext cx="7315200" cy="2332736"/>
          </a:xfrm>
          <a:custGeom>
            <a:avLst/>
            <a:gdLst/>
            <a:ahLst/>
            <a:cxnLst/>
            <a:rect r="r" b="b" t="t" l="l"/>
            <a:pathLst>
              <a:path h="2332736" w="7315200">
                <a:moveTo>
                  <a:pt x="0" y="0"/>
                </a:moveTo>
                <a:lnTo>
                  <a:pt x="7315200" y="0"/>
                </a:lnTo>
                <a:lnTo>
                  <a:pt x="7315200" y="2332736"/>
                </a:lnTo>
                <a:lnTo>
                  <a:pt x="0" y="23327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02867" y="757691"/>
            <a:ext cx="14587745" cy="415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b="true" sz="2799" spc="-5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Interpretação do Modelo: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826570" y="2286671"/>
            <a:ext cx="6923088" cy="684161"/>
            <a:chOff x="0" y="0"/>
            <a:chExt cx="1823365" cy="1801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23365" cy="180191"/>
            </a:xfrm>
            <a:custGeom>
              <a:avLst/>
              <a:gdLst/>
              <a:ahLst/>
              <a:cxnLst/>
              <a:rect r="r" b="b" t="t" l="l"/>
              <a:pathLst>
                <a:path h="180191" w="1823365">
                  <a:moveTo>
                    <a:pt x="33548" y="0"/>
                  </a:moveTo>
                  <a:lnTo>
                    <a:pt x="1789816" y="0"/>
                  </a:lnTo>
                  <a:cubicBezTo>
                    <a:pt x="1808345" y="0"/>
                    <a:pt x="1823365" y="15020"/>
                    <a:pt x="1823365" y="33548"/>
                  </a:cubicBezTo>
                  <a:lnTo>
                    <a:pt x="1823365" y="146642"/>
                  </a:lnTo>
                  <a:cubicBezTo>
                    <a:pt x="1823365" y="155540"/>
                    <a:pt x="1819830" y="164073"/>
                    <a:pt x="1813539" y="170364"/>
                  </a:cubicBezTo>
                  <a:cubicBezTo>
                    <a:pt x="1807247" y="176656"/>
                    <a:pt x="1798714" y="180191"/>
                    <a:pt x="1789816" y="180191"/>
                  </a:cubicBezTo>
                  <a:lnTo>
                    <a:pt x="33548" y="180191"/>
                  </a:lnTo>
                  <a:cubicBezTo>
                    <a:pt x="24651" y="180191"/>
                    <a:pt x="16118" y="176656"/>
                    <a:pt x="9826" y="170364"/>
                  </a:cubicBezTo>
                  <a:cubicBezTo>
                    <a:pt x="3535" y="164073"/>
                    <a:pt x="0" y="155540"/>
                    <a:pt x="0" y="146642"/>
                  </a:cubicBezTo>
                  <a:lnTo>
                    <a:pt x="0" y="33548"/>
                  </a:lnTo>
                  <a:cubicBezTo>
                    <a:pt x="0" y="24651"/>
                    <a:pt x="3535" y="16118"/>
                    <a:pt x="9826" y="9826"/>
                  </a:cubicBezTo>
                  <a:cubicBezTo>
                    <a:pt x="16118" y="3535"/>
                    <a:pt x="24651" y="0"/>
                    <a:pt x="3354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1823365" cy="1516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953884" y="3150348"/>
            <a:ext cx="11978946" cy="3986305"/>
          </a:xfrm>
          <a:custGeom>
            <a:avLst/>
            <a:gdLst/>
            <a:ahLst/>
            <a:cxnLst/>
            <a:rect r="r" b="b" t="t" l="l"/>
            <a:pathLst>
              <a:path h="3986305" w="11978946">
                <a:moveTo>
                  <a:pt x="0" y="0"/>
                </a:moveTo>
                <a:lnTo>
                  <a:pt x="11978946" y="0"/>
                </a:lnTo>
                <a:lnTo>
                  <a:pt x="11978946" y="3986304"/>
                </a:lnTo>
                <a:lnTo>
                  <a:pt x="0" y="39863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984596" y="1139145"/>
            <a:ext cx="15486599" cy="947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4"/>
              </a:lnSpc>
            </a:pPr>
            <a:r>
              <a:rPr lang="en-US" b="true" sz="7282" spc="-473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DESAFIOS DO PROJETO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826570" y="2432029"/>
            <a:ext cx="6923088" cy="415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b="true" sz="2799" spc="-5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Limitações enfrentadas: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720571" y="7317958"/>
            <a:ext cx="10871061" cy="2387958"/>
            <a:chOff x="0" y="0"/>
            <a:chExt cx="3233709" cy="71032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233709" cy="710323"/>
            </a:xfrm>
            <a:custGeom>
              <a:avLst/>
              <a:gdLst/>
              <a:ahLst/>
              <a:cxnLst/>
              <a:rect r="r" b="b" t="t" l="l"/>
              <a:pathLst>
                <a:path h="710323" w="3233709">
                  <a:moveTo>
                    <a:pt x="35608" y="0"/>
                  </a:moveTo>
                  <a:lnTo>
                    <a:pt x="3198101" y="0"/>
                  </a:lnTo>
                  <a:cubicBezTo>
                    <a:pt x="3207545" y="0"/>
                    <a:pt x="3216602" y="3752"/>
                    <a:pt x="3223280" y="10429"/>
                  </a:cubicBezTo>
                  <a:cubicBezTo>
                    <a:pt x="3229958" y="17107"/>
                    <a:pt x="3233709" y="26164"/>
                    <a:pt x="3233709" y="35608"/>
                  </a:cubicBezTo>
                  <a:lnTo>
                    <a:pt x="3233709" y="674715"/>
                  </a:lnTo>
                  <a:cubicBezTo>
                    <a:pt x="3233709" y="684159"/>
                    <a:pt x="3229958" y="693216"/>
                    <a:pt x="3223280" y="699894"/>
                  </a:cubicBezTo>
                  <a:cubicBezTo>
                    <a:pt x="3216602" y="706571"/>
                    <a:pt x="3207545" y="710323"/>
                    <a:pt x="3198101" y="710323"/>
                  </a:cubicBezTo>
                  <a:lnTo>
                    <a:pt x="35608" y="710323"/>
                  </a:lnTo>
                  <a:cubicBezTo>
                    <a:pt x="26164" y="710323"/>
                    <a:pt x="17107" y="706571"/>
                    <a:pt x="10429" y="699894"/>
                  </a:cubicBezTo>
                  <a:cubicBezTo>
                    <a:pt x="3752" y="693216"/>
                    <a:pt x="0" y="684159"/>
                    <a:pt x="0" y="674715"/>
                  </a:cubicBezTo>
                  <a:lnTo>
                    <a:pt x="0" y="35608"/>
                  </a:lnTo>
                  <a:cubicBezTo>
                    <a:pt x="0" y="26164"/>
                    <a:pt x="3752" y="17107"/>
                    <a:pt x="10429" y="10429"/>
                  </a:cubicBezTo>
                  <a:cubicBezTo>
                    <a:pt x="17107" y="3752"/>
                    <a:pt x="26164" y="0"/>
                    <a:pt x="35608" y="0"/>
                  </a:cubicBez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47625"/>
              <a:ext cx="3233709" cy="6626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708469" y="7336677"/>
            <a:ext cx="10871061" cy="2387958"/>
            <a:chOff x="0" y="0"/>
            <a:chExt cx="3233709" cy="71032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33709" cy="710323"/>
            </a:xfrm>
            <a:custGeom>
              <a:avLst/>
              <a:gdLst/>
              <a:ahLst/>
              <a:cxnLst/>
              <a:rect r="r" b="b" t="t" l="l"/>
              <a:pathLst>
                <a:path h="710323" w="3233709">
                  <a:moveTo>
                    <a:pt x="35608" y="0"/>
                  </a:moveTo>
                  <a:lnTo>
                    <a:pt x="3198101" y="0"/>
                  </a:lnTo>
                  <a:cubicBezTo>
                    <a:pt x="3207545" y="0"/>
                    <a:pt x="3216602" y="3752"/>
                    <a:pt x="3223280" y="10429"/>
                  </a:cubicBezTo>
                  <a:cubicBezTo>
                    <a:pt x="3229958" y="17107"/>
                    <a:pt x="3233709" y="26164"/>
                    <a:pt x="3233709" y="35608"/>
                  </a:cubicBezTo>
                  <a:lnTo>
                    <a:pt x="3233709" y="674715"/>
                  </a:lnTo>
                  <a:cubicBezTo>
                    <a:pt x="3233709" y="684159"/>
                    <a:pt x="3229958" y="693216"/>
                    <a:pt x="3223280" y="699894"/>
                  </a:cubicBezTo>
                  <a:cubicBezTo>
                    <a:pt x="3216602" y="706571"/>
                    <a:pt x="3207545" y="710323"/>
                    <a:pt x="3198101" y="710323"/>
                  </a:cubicBezTo>
                  <a:lnTo>
                    <a:pt x="35608" y="710323"/>
                  </a:lnTo>
                  <a:cubicBezTo>
                    <a:pt x="26164" y="710323"/>
                    <a:pt x="17107" y="706571"/>
                    <a:pt x="10429" y="699894"/>
                  </a:cubicBezTo>
                  <a:cubicBezTo>
                    <a:pt x="3752" y="693216"/>
                    <a:pt x="0" y="684159"/>
                    <a:pt x="0" y="674715"/>
                  </a:cubicBezTo>
                  <a:lnTo>
                    <a:pt x="0" y="35608"/>
                  </a:lnTo>
                  <a:cubicBezTo>
                    <a:pt x="0" y="26164"/>
                    <a:pt x="3752" y="17107"/>
                    <a:pt x="10429" y="10429"/>
                  </a:cubicBezTo>
                  <a:cubicBezTo>
                    <a:pt x="17107" y="3752"/>
                    <a:pt x="26164" y="0"/>
                    <a:pt x="356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47625"/>
              <a:ext cx="3233709" cy="6626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4473701" y="8004961"/>
            <a:ext cx="8939312" cy="1253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8"/>
              </a:lnSpc>
            </a:pPr>
            <a:r>
              <a:rPr lang="en-US" sz="1791" spc="-35">
                <a:solidFill>
                  <a:srgbClr val="F7F7F7"/>
                </a:solidFill>
                <a:latin typeface="Inter"/>
                <a:ea typeface="Inter"/>
                <a:cs typeface="Inter"/>
                <a:sym typeface="Inter"/>
              </a:rPr>
              <a:t>O presente projeto, embora tenha proporcionado um rico aprendizado sobre técnicas de modelagem, revelou que o maior limitador da performance atual reside na limitação das variáveis disponíveis na base.</a:t>
            </a:r>
          </a:p>
          <a:p>
            <a:pPr algn="l">
              <a:lnSpc>
                <a:spcPts val="2508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93094" y="1776571"/>
            <a:ext cx="4214413" cy="4114800"/>
          </a:xfrm>
          <a:custGeom>
            <a:avLst/>
            <a:gdLst/>
            <a:ahLst/>
            <a:cxnLst/>
            <a:rect r="r" b="b" t="t" l="l"/>
            <a:pathLst>
              <a:path h="4114800" w="4214413">
                <a:moveTo>
                  <a:pt x="0" y="0"/>
                </a:moveTo>
                <a:lnTo>
                  <a:pt x="4214414" y="0"/>
                </a:lnTo>
                <a:lnTo>
                  <a:pt x="42144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23224" y="1596012"/>
            <a:ext cx="8520776" cy="1206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9191" spc="-597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INTRODUÇÃO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878783" y="5595383"/>
            <a:ext cx="7380517" cy="3424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21"/>
              </a:lnSpc>
            </a:pPr>
          </a:p>
          <a:p>
            <a:pPr algn="just">
              <a:lnSpc>
                <a:spcPts val="3421"/>
              </a:lnSpc>
            </a:pPr>
          </a:p>
          <a:p>
            <a:pPr algn="just">
              <a:lnSpc>
                <a:spcPts val="3421"/>
              </a:lnSpc>
            </a:pPr>
            <a:r>
              <a:rPr lang="en-US" b="true" sz="2443" spc="-48">
                <a:solidFill>
                  <a:srgbClr val="F7F7F7"/>
                </a:solidFill>
                <a:latin typeface="Inter Bold"/>
                <a:ea typeface="Inter Bold"/>
                <a:cs typeface="Inter Bold"/>
                <a:sym typeface="Inter Bold"/>
              </a:rPr>
              <a:t>Com isso, busca-se fornecer informações que </a:t>
            </a:r>
            <a:r>
              <a:rPr lang="en-US" b="true" sz="2443" spc="-48">
                <a:solidFill>
                  <a:srgbClr val="00EDFF"/>
                </a:solidFill>
                <a:latin typeface="Inter Bold"/>
                <a:ea typeface="Inter Bold"/>
                <a:cs typeface="Inter Bold"/>
                <a:sym typeface="Inter Bold"/>
              </a:rPr>
              <a:t>ajudem empresas</a:t>
            </a:r>
            <a:r>
              <a:rPr lang="en-US" b="true" sz="2443" spc="-48">
                <a:solidFill>
                  <a:srgbClr val="F7F7F7"/>
                </a:solidFill>
                <a:latin typeface="Inter Bold"/>
                <a:ea typeface="Inter Bold"/>
                <a:cs typeface="Inter Bold"/>
                <a:sym typeface="Inter Bold"/>
              </a:rPr>
              <a:t> a aprimorar seus processos seletivos e promovam maior diversidade no setor, além de orientar profissionais sobre a </a:t>
            </a:r>
            <a:r>
              <a:rPr lang="en-US" b="true" sz="2443" spc="-48">
                <a:solidFill>
                  <a:srgbClr val="00EDFF"/>
                </a:solidFill>
                <a:latin typeface="Inter Bold"/>
                <a:ea typeface="Inter Bold"/>
                <a:cs typeface="Inter Bold"/>
                <a:sym typeface="Inter Bold"/>
              </a:rPr>
              <a:t>realidade atual do mercado tecnológico.</a:t>
            </a:r>
          </a:p>
          <a:p>
            <a:pPr algn="just">
              <a:lnSpc>
                <a:spcPts val="3421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789862" y="3378562"/>
            <a:ext cx="7134589" cy="3421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45"/>
              </a:lnSpc>
            </a:pPr>
            <a:r>
              <a:rPr lang="en-US" b="true" sz="2175" spc="-43">
                <a:solidFill>
                  <a:srgbClr val="F7F7F7"/>
                </a:solidFill>
                <a:latin typeface="Inter Bold"/>
                <a:ea typeface="Inter Bold"/>
                <a:cs typeface="Inter Bold"/>
                <a:sym typeface="Inter Bold"/>
              </a:rPr>
              <a:t>O mercado de </a:t>
            </a:r>
            <a:r>
              <a:rPr lang="en-US" b="true" sz="2175" spc="-43">
                <a:solidFill>
                  <a:srgbClr val="00EDFF"/>
                </a:solidFill>
                <a:latin typeface="Inter Bold"/>
                <a:ea typeface="Inter Bold"/>
                <a:cs typeface="Inter Bold"/>
                <a:sym typeface="Inter Bold"/>
              </a:rPr>
              <a:t>tecnologia </a:t>
            </a:r>
            <a:r>
              <a:rPr lang="en-US" b="true" sz="2175" spc="-43">
                <a:solidFill>
                  <a:srgbClr val="F7F7F7"/>
                </a:solidFill>
                <a:latin typeface="Inter Bold"/>
                <a:ea typeface="Inter Bold"/>
                <a:cs typeface="Inter Bold"/>
                <a:sym typeface="Inter Bold"/>
              </a:rPr>
              <a:t>no Brasil cresce rapidamente, mas ainda enfrenta desafios relacionados à inclusão racial. Apesar de políticas mais inclusivas, pessoas </a:t>
            </a:r>
            <a:r>
              <a:rPr lang="en-US" b="true" sz="2175" spc="-43">
                <a:solidFill>
                  <a:srgbClr val="00EDFF"/>
                </a:solidFill>
                <a:latin typeface="Inter Bold"/>
                <a:ea typeface="Inter Bold"/>
                <a:cs typeface="Inter Bold"/>
                <a:sym typeface="Inter Bold"/>
              </a:rPr>
              <a:t>negras, pardas e indígenas</a:t>
            </a:r>
            <a:r>
              <a:rPr lang="en-US" b="true" sz="2175" spc="-43">
                <a:solidFill>
                  <a:srgbClr val="F7F7F7"/>
                </a:solidFill>
                <a:latin typeface="Inter Bold"/>
                <a:ea typeface="Inter Bold"/>
                <a:cs typeface="Inter Bold"/>
                <a:sym typeface="Inter Bold"/>
              </a:rPr>
              <a:t> encontram dificuldades tanto na contratação quanto na progressão profissional.</a:t>
            </a:r>
          </a:p>
          <a:p>
            <a:pPr algn="just">
              <a:lnSpc>
                <a:spcPts val="3045"/>
              </a:lnSpc>
            </a:pPr>
          </a:p>
          <a:p>
            <a:pPr algn="just">
              <a:lnSpc>
                <a:spcPts val="3045"/>
              </a:lnSpc>
            </a:pPr>
          </a:p>
          <a:p>
            <a:pPr algn="just">
              <a:lnSpc>
                <a:spcPts val="3045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89862" y="5480175"/>
            <a:ext cx="7402383" cy="4191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68"/>
              </a:lnSpc>
            </a:pPr>
          </a:p>
          <a:p>
            <a:pPr algn="just">
              <a:lnSpc>
                <a:spcPts val="3068"/>
              </a:lnSpc>
            </a:pPr>
          </a:p>
          <a:p>
            <a:pPr algn="just">
              <a:lnSpc>
                <a:spcPts val="3068"/>
              </a:lnSpc>
            </a:pPr>
            <a:r>
              <a:rPr lang="en-US" b="true" sz="2191" spc="-43">
                <a:solidFill>
                  <a:srgbClr val="F7F7F7"/>
                </a:solidFill>
                <a:latin typeface="Inter Bold"/>
                <a:ea typeface="Inter Bold"/>
                <a:cs typeface="Inter Bold"/>
                <a:sym typeface="Inter Bold"/>
              </a:rPr>
              <a:t>Este projeto analisa dados do </a:t>
            </a:r>
            <a:r>
              <a:rPr lang="en-US" b="true" sz="2191" spc="-43">
                <a:solidFill>
                  <a:srgbClr val="52CFE0"/>
                </a:solidFill>
                <a:latin typeface="Inter Bold"/>
                <a:ea typeface="Inter Bold"/>
                <a:cs typeface="Inter Bold"/>
                <a:sym typeface="Inter Bold"/>
              </a:rPr>
              <a:t>CAGED </a:t>
            </a:r>
            <a:r>
              <a:rPr lang="en-US" b="true" sz="2191" spc="-43">
                <a:solidFill>
                  <a:srgbClr val="F7F7F7"/>
                </a:solidFill>
                <a:latin typeface="Inter Bold"/>
                <a:ea typeface="Inter Bold"/>
                <a:cs typeface="Inter Bold"/>
                <a:sym typeface="Inter Bold"/>
              </a:rPr>
              <a:t>e da pesquisa </a:t>
            </a:r>
            <a:r>
              <a:rPr lang="en-US" b="true" sz="2191" spc="-43">
                <a:solidFill>
                  <a:srgbClr val="52CFE0"/>
                </a:solidFill>
                <a:latin typeface="Inter Bold"/>
                <a:ea typeface="Inter Bold"/>
                <a:cs typeface="Inter Bold"/>
                <a:sym typeface="Inter Bold"/>
              </a:rPr>
              <a:t>State of Data 2023</a:t>
            </a:r>
            <a:r>
              <a:rPr lang="en-US" b="true" sz="2191" spc="-43">
                <a:solidFill>
                  <a:srgbClr val="F7F7F7"/>
                </a:solidFill>
                <a:latin typeface="Inter Bold"/>
                <a:ea typeface="Inter Bold"/>
                <a:cs typeface="Inter Bold"/>
                <a:sym typeface="Inter Bold"/>
              </a:rPr>
              <a:t> para entender se há diferenças nos critérios de contratação entre candidatos brancos e não brancos. O objetivo é identificar padrões de desigualdade racial, especialmente no acesso a cargos de maior remuneração e liderança.</a:t>
            </a:r>
          </a:p>
          <a:p>
            <a:pPr algn="just">
              <a:lnSpc>
                <a:spcPts val="3068"/>
              </a:lnSpc>
            </a:pPr>
          </a:p>
          <a:p>
            <a:pPr algn="just">
              <a:lnSpc>
                <a:spcPts val="3068"/>
              </a:lnSpc>
            </a:pPr>
          </a:p>
          <a:p>
            <a:pPr algn="just">
              <a:lnSpc>
                <a:spcPts val="3068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422062" y="3926444"/>
            <a:ext cx="6837238" cy="1706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4"/>
              </a:lnSpc>
            </a:pPr>
            <a:r>
              <a:rPr lang="en-US" b="true" sz="7282" spc="-473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CONCLUSÃO</a:t>
            </a:r>
          </a:p>
          <a:p>
            <a:pPr algn="l">
              <a:lnSpc>
                <a:spcPts val="6044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0608759" y="5073770"/>
            <a:ext cx="624254" cy="62425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0">
            <a:off x="10839336" y="5216719"/>
            <a:ext cx="203860" cy="338357"/>
          </a:xfrm>
          <a:custGeom>
            <a:avLst/>
            <a:gdLst/>
            <a:ahLst/>
            <a:cxnLst/>
            <a:rect r="r" b="b" t="t" l="l"/>
            <a:pathLst>
              <a:path h="338357" w="203860">
                <a:moveTo>
                  <a:pt x="203860" y="0"/>
                </a:moveTo>
                <a:lnTo>
                  <a:pt x="0" y="0"/>
                </a:lnTo>
                <a:lnTo>
                  <a:pt x="0" y="338356"/>
                </a:lnTo>
                <a:lnTo>
                  <a:pt x="203860" y="338356"/>
                </a:lnTo>
                <a:lnTo>
                  <a:pt x="20386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1377679"/>
            <a:ext cx="8520776" cy="7454123"/>
            <a:chOff x="0" y="0"/>
            <a:chExt cx="2244155" cy="196322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44155" cy="1963226"/>
            </a:xfrm>
            <a:custGeom>
              <a:avLst/>
              <a:gdLst/>
              <a:ahLst/>
              <a:cxnLst/>
              <a:rect r="r" b="b" t="t" l="l"/>
              <a:pathLst>
                <a:path h="1963226" w="2244155">
                  <a:moveTo>
                    <a:pt x="45430" y="0"/>
                  </a:moveTo>
                  <a:lnTo>
                    <a:pt x="2198725" y="0"/>
                  </a:lnTo>
                  <a:cubicBezTo>
                    <a:pt x="2223815" y="0"/>
                    <a:pt x="2244155" y="20340"/>
                    <a:pt x="2244155" y="45430"/>
                  </a:cubicBezTo>
                  <a:lnTo>
                    <a:pt x="2244155" y="1917796"/>
                  </a:lnTo>
                  <a:cubicBezTo>
                    <a:pt x="2244155" y="1929845"/>
                    <a:pt x="2239369" y="1941400"/>
                    <a:pt x="2230849" y="1949920"/>
                  </a:cubicBezTo>
                  <a:cubicBezTo>
                    <a:pt x="2222329" y="1958440"/>
                    <a:pt x="2210774" y="1963226"/>
                    <a:pt x="2198725" y="1963226"/>
                  </a:cubicBezTo>
                  <a:lnTo>
                    <a:pt x="45430" y="1963226"/>
                  </a:lnTo>
                  <a:cubicBezTo>
                    <a:pt x="20340" y="1963226"/>
                    <a:pt x="0" y="1942886"/>
                    <a:pt x="0" y="1917796"/>
                  </a:cubicBezTo>
                  <a:lnTo>
                    <a:pt x="0" y="45430"/>
                  </a:lnTo>
                  <a:cubicBezTo>
                    <a:pt x="0" y="20340"/>
                    <a:pt x="20340" y="0"/>
                    <a:pt x="45430" y="0"/>
                  </a:cubicBez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47625"/>
              <a:ext cx="2244155" cy="19156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1377679"/>
            <a:ext cx="8520776" cy="7454123"/>
            <a:chOff x="0" y="0"/>
            <a:chExt cx="2244155" cy="196322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44155" cy="1963226"/>
            </a:xfrm>
            <a:custGeom>
              <a:avLst/>
              <a:gdLst/>
              <a:ahLst/>
              <a:cxnLst/>
              <a:rect r="r" b="b" t="t" l="l"/>
              <a:pathLst>
                <a:path h="1963226" w="2244155">
                  <a:moveTo>
                    <a:pt x="45430" y="0"/>
                  </a:moveTo>
                  <a:lnTo>
                    <a:pt x="2198725" y="0"/>
                  </a:lnTo>
                  <a:cubicBezTo>
                    <a:pt x="2223815" y="0"/>
                    <a:pt x="2244155" y="20340"/>
                    <a:pt x="2244155" y="45430"/>
                  </a:cubicBezTo>
                  <a:lnTo>
                    <a:pt x="2244155" y="1917796"/>
                  </a:lnTo>
                  <a:cubicBezTo>
                    <a:pt x="2244155" y="1929845"/>
                    <a:pt x="2239369" y="1941400"/>
                    <a:pt x="2230849" y="1949920"/>
                  </a:cubicBezTo>
                  <a:cubicBezTo>
                    <a:pt x="2222329" y="1958440"/>
                    <a:pt x="2210774" y="1963226"/>
                    <a:pt x="2198725" y="1963226"/>
                  </a:cubicBezTo>
                  <a:lnTo>
                    <a:pt x="45430" y="1963226"/>
                  </a:lnTo>
                  <a:cubicBezTo>
                    <a:pt x="20340" y="1963226"/>
                    <a:pt x="0" y="1942886"/>
                    <a:pt x="0" y="1917796"/>
                  </a:cubicBezTo>
                  <a:lnTo>
                    <a:pt x="0" y="45430"/>
                  </a:lnTo>
                  <a:cubicBezTo>
                    <a:pt x="0" y="20340"/>
                    <a:pt x="20340" y="0"/>
                    <a:pt x="4543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47625"/>
              <a:ext cx="2244155" cy="19156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813905" y="2713814"/>
            <a:ext cx="6701443" cy="496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875" spc="-37">
                <a:solidFill>
                  <a:srgbClr val="F7F7F7"/>
                </a:solidFill>
                <a:latin typeface="Inter"/>
                <a:ea typeface="Inter"/>
                <a:cs typeface="Inter"/>
                <a:sym typeface="Inter"/>
              </a:rPr>
              <a:t>A proposta do trabalho acadêmico tem grande relevância social, pois trata de um problema sério no Brasil: a informalidade no mercado de trabalho, que afeta principalmente os grupos mais vulneráveis.</a:t>
            </a:r>
          </a:p>
          <a:p>
            <a:pPr algn="l">
              <a:lnSpc>
                <a:spcPts val="2625"/>
              </a:lnSpc>
            </a:pPr>
          </a:p>
          <a:p>
            <a:pPr algn="l">
              <a:lnSpc>
                <a:spcPts val="2625"/>
              </a:lnSpc>
            </a:pPr>
          </a:p>
          <a:p>
            <a:pPr algn="l">
              <a:lnSpc>
                <a:spcPts val="2625"/>
              </a:lnSpc>
            </a:pPr>
            <a:r>
              <a:rPr lang="en-US" sz="1875" spc="-37">
                <a:solidFill>
                  <a:srgbClr val="F7F7F7"/>
                </a:solidFill>
                <a:latin typeface="Inter"/>
                <a:ea typeface="Inter"/>
                <a:cs typeface="Inter"/>
                <a:sym typeface="Inter"/>
              </a:rPr>
              <a:t>Apesar das limitações, o trabalho mostra o potencial da ciência de dados para entender melhor questões sociais e ajudar na criação de políticas públicas mais justas. Para estudos futuros, é importante melhorar a base de dados, criar novas variáveis mais informativas e explorar modelos mais avançados que consigam lidar melhor com situações de desigualdade nos dados.</a:t>
            </a:r>
          </a:p>
          <a:p>
            <a:pPr algn="l">
              <a:lnSpc>
                <a:spcPts val="2625"/>
              </a:lnSpc>
            </a:pPr>
          </a:p>
          <a:p>
            <a:pPr algn="l">
              <a:lnSpc>
                <a:spcPts val="2625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805645" y="9177045"/>
            <a:ext cx="624254" cy="62425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17036221" y="9319993"/>
            <a:ext cx="203860" cy="338357"/>
          </a:xfrm>
          <a:custGeom>
            <a:avLst/>
            <a:gdLst/>
            <a:ahLst/>
            <a:cxnLst/>
            <a:rect r="r" b="b" t="t" l="l"/>
            <a:pathLst>
              <a:path h="338357" w="203860">
                <a:moveTo>
                  <a:pt x="203860" y="0"/>
                </a:moveTo>
                <a:lnTo>
                  <a:pt x="0" y="0"/>
                </a:lnTo>
                <a:lnTo>
                  <a:pt x="0" y="338357"/>
                </a:lnTo>
                <a:lnTo>
                  <a:pt x="203860" y="338357"/>
                </a:lnTo>
                <a:lnTo>
                  <a:pt x="20386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933504" y="2576982"/>
            <a:ext cx="7008191" cy="1018237"/>
            <a:chOff x="0" y="0"/>
            <a:chExt cx="1845779" cy="2681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45779" cy="268178"/>
            </a:xfrm>
            <a:custGeom>
              <a:avLst/>
              <a:gdLst/>
              <a:ahLst/>
              <a:cxnLst/>
              <a:rect r="r" b="b" t="t" l="l"/>
              <a:pathLst>
                <a:path h="268178" w="1845779">
                  <a:moveTo>
                    <a:pt x="33141" y="0"/>
                  </a:moveTo>
                  <a:lnTo>
                    <a:pt x="1812638" y="0"/>
                  </a:lnTo>
                  <a:cubicBezTo>
                    <a:pt x="1830941" y="0"/>
                    <a:pt x="1845779" y="14838"/>
                    <a:pt x="1845779" y="33141"/>
                  </a:cubicBezTo>
                  <a:lnTo>
                    <a:pt x="1845779" y="235037"/>
                  </a:lnTo>
                  <a:cubicBezTo>
                    <a:pt x="1845779" y="253340"/>
                    <a:pt x="1830941" y="268178"/>
                    <a:pt x="1812638" y="268178"/>
                  </a:cubicBezTo>
                  <a:lnTo>
                    <a:pt x="33141" y="268178"/>
                  </a:lnTo>
                  <a:cubicBezTo>
                    <a:pt x="14838" y="268178"/>
                    <a:pt x="0" y="253340"/>
                    <a:pt x="0" y="235037"/>
                  </a:cubicBezTo>
                  <a:lnTo>
                    <a:pt x="0" y="33141"/>
                  </a:lnTo>
                  <a:cubicBezTo>
                    <a:pt x="0" y="14838"/>
                    <a:pt x="14838" y="0"/>
                    <a:pt x="331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28575"/>
              <a:ext cx="1845779" cy="239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933504" y="3998007"/>
            <a:ext cx="6914659" cy="4778987"/>
            <a:chOff x="0" y="0"/>
            <a:chExt cx="1572783" cy="108701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72783" cy="1087011"/>
            </a:xfrm>
            <a:custGeom>
              <a:avLst/>
              <a:gdLst/>
              <a:ahLst/>
              <a:cxnLst/>
              <a:rect r="r" b="b" t="t" l="l"/>
              <a:pathLst>
                <a:path h="1087011" w="1572783">
                  <a:moveTo>
                    <a:pt x="55982" y="0"/>
                  </a:moveTo>
                  <a:lnTo>
                    <a:pt x="1516801" y="0"/>
                  </a:lnTo>
                  <a:cubicBezTo>
                    <a:pt x="1547719" y="0"/>
                    <a:pt x="1572783" y="25064"/>
                    <a:pt x="1572783" y="55982"/>
                  </a:cubicBezTo>
                  <a:lnTo>
                    <a:pt x="1572783" y="1031029"/>
                  </a:lnTo>
                  <a:cubicBezTo>
                    <a:pt x="1572783" y="1045876"/>
                    <a:pt x="1566885" y="1060116"/>
                    <a:pt x="1556386" y="1070614"/>
                  </a:cubicBezTo>
                  <a:cubicBezTo>
                    <a:pt x="1545888" y="1081113"/>
                    <a:pt x="1531648" y="1087011"/>
                    <a:pt x="1516801" y="1087011"/>
                  </a:cubicBezTo>
                  <a:lnTo>
                    <a:pt x="55982" y="1087011"/>
                  </a:lnTo>
                  <a:cubicBezTo>
                    <a:pt x="41135" y="1087011"/>
                    <a:pt x="26895" y="1081113"/>
                    <a:pt x="16397" y="1070614"/>
                  </a:cubicBezTo>
                  <a:cubicBezTo>
                    <a:pt x="5898" y="1060116"/>
                    <a:pt x="0" y="1045876"/>
                    <a:pt x="0" y="1031029"/>
                  </a:cubicBezTo>
                  <a:lnTo>
                    <a:pt x="0" y="55982"/>
                  </a:lnTo>
                  <a:cubicBezTo>
                    <a:pt x="0" y="41135"/>
                    <a:pt x="5898" y="26895"/>
                    <a:pt x="16397" y="16397"/>
                  </a:cubicBezTo>
                  <a:cubicBezTo>
                    <a:pt x="26895" y="5898"/>
                    <a:pt x="41135" y="0"/>
                    <a:pt x="55982" y="0"/>
                  </a:cubicBez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47625"/>
              <a:ext cx="1572783" cy="1039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933504" y="3998007"/>
            <a:ext cx="6914659" cy="4778987"/>
            <a:chOff x="0" y="0"/>
            <a:chExt cx="1572783" cy="108701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72783" cy="1087011"/>
            </a:xfrm>
            <a:custGeom>
              <a:avLst/>
              <a:gdLst/>
              <a:ahLst/>
              <a:cxnLst/>
              <a:rect r="r" b="b" t="t" l="l"/>
              <a:pathLst>
                <a:path h="1087011" w="1572783">
                  <a:moveTo>
                    <a:pt x="55982" y="0"/>
                  </a:moveTo>
                  <a:lnTo>
                    <a:pt x="1516801" y="0"/>
                  </a:lnTo>
                  <a:cubicBezTo>
                    <a:pt x="1547719" y="0"/>
                    <a:pt x="1572783" y="25064"/>
                    <a:pt x="1572783" y="55982"/>
                  </a:cubicBezTo>
                  <a:lnTo>
                    <a:pt x="1572783" y="1031029"/>
                  </a:lnTo>
                  <a:cubicBezTo>
                    <a:pt x="1572783" y="1045876"/>
                    <a:pt x="1566885" y="1060116"/>
                    <a:pt x="1556386" y="1070614"/>
                  </a:cubicBezTo>
                  <a:cubicBezTo>
                    <a:pt x="1545888" y="1081113"/>
                    <a:pt x="1531648" y="1087011"/>
                    <a:pt x="1516801" y="1087011"/>
                  </a:cubicBezTo>
                  <a:lnTo>
                    <a:pt x="55982" y="1087011"/>
                  </a:lnTo>
                  <a:cubicBezTo>
                    <a:pt x="41135" y="1087011"/>
                    <a:pt x="26895" y="1081113"/>
                    <a:pt x="16397" y="1070614"/>
                  </a:cubicBezTo>
                  <a:cubicBezTo>
                    <a:pt x="5898" y="1060116"/>
                    <a:pt x="0" y="1045876"/>
                    <a:pt x="0" y="1031029"/>
                  </a:cubicBezTo>
                  <a:lnTo>
                    <a:pt x="0" y="55982"/>
                  </a:lnTo>
                  <a:cubicBezTo>
                    <a:pt x="0" y="41135"/>
                    <a:pt x="5898" y="26895"/>
                    <a:pt x="16397" y="16397"/>
                  </a:cubicBezTo>
                  <a:cubicBezTo>
                    <a:pt x="26895" y="5898"/>
                    <a:pt x="41135" y="0"/>
                    <a:pt x="559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47625"/>
              <a:ext cx="1572783" cy="1039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5780466" y="639280"/>
            <a:ext cx="1478834" cy="453314"/>
            <a:chOff x="0" y="0"/>
            <a:chExt cx="389487" cy="11939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89487" cy="119391"/>
            </a:xfrm>
            <a:custGeom>
              <a:avLst/>
              <a:gdLst/>
              <a:ahLst/>
              <a:cxnLst/>
              <a:rect r="r" b="b" t="t" l="l"/>
              <a:pathLst>
                <a:path h="119391" w="389487">
                  <a:moveTo>
                    <a:pt x="52352" y="0"/>
                  </a:moveTo>
                  <a:lnTo>
                    <a:pt x="337136" y="0"/>
                  </a:lnTo>
                  <a:cubicBezTo>
                    <a:pt x="366049" y="0"/>
                    <a:pt x="389487" y="23439"/>
                    <a:pt x="389487" y="52352"/>
                  </a:cubicBezTo>
                  <a:lnTo>
                    <a:pt x="389487" y="67040"/>
                  </a:lnTo>
                  <a:cubicBezTo>
                    <a:pt x="389487" y="80924"/>
                    <a:pt x="383972" y="94240"/>
                    <a:pt x="374154" y="104058"/>
                  </a:cubicBezTo>
                  <a:cubicBezTo>
                    <a:pt x="364336" y="113876"/>
                    <a:pt x="351020" y="119391"/>
                    <a:pt x="337136" y="119391"/>
                  </a:cubicBezTo>
                  <a:lnTo>
                    <a:pt x="52352" y="119391"/>
                  </a:lnTo>
                  <a:cubicBezTo>
                    <a:pt x="23439" y="119391"/>
                    <a:pt x="0" y="95953"/>
                    <a:pt x="0" y="67040"/>
                  </a:cubicBezTo>
                  <a:lnTo>
                    <a:pt x="0" y="52352"/>
                  </a:lnTo>
                  <a:cubicBezTo>
                    <a:pt x="0" y="23439"/>
                    <a:pt x="23439" y="0"/>
                    <a:pt x="5235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28575"/>
              <a:ext cx="389487" cy="908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1251253" y="4346843"/>
            <a:ext cx="1107908" cy="1173610"/>
          </a:xfrm>
          <a:custGeom>
            <a:avLst/>
            <a:gdLst/>
            <a:ahLst/>
            <a:cxnLst/>
            <a:rect r="r" b="b" t="t" l="l"/>
            <a:pathLst>
              <a:path h="1173610" w="1107908">
                <a:moveTo>
                  <a:pt x="0" y="0"/>
                </a:moveTo>
                <a:lnTo>
                  <a:pt x="1107908" y="0"/>
                </a:lnTo>
                <a:lnTo>
                  <a:pt x="1107908" y="1173609"/>
                </a:lnTo>
                <a:lnTo>
                  <a:pt x="0" y="11736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965" t="0" r="-2965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984624" y="5339689"/>
            <a:ext cx="2905951" cy="2905951"/>
          </a:xfrm>
          <a:custGeom>
            <a:avLst/>
            <a:gdLst/>
            <a:ahLst/>
            <a:cxnLst/>
            <a:rect r="r" b="b" t="t" l="l"/>
            <a:pathLst>
              <a:path h="2905951" w="2905951">
                <a:moveTo>
                  <a:pt x="0" y="0"/>
                </a:moveTo>
                <a:lnTo>
                  <a:pt x="2905952" y="0"/>
                </a:lnTo>
                <a:lnTo>
                  <a:pt x="2905952" y="2905951"/>
                </a:lnTo>
                <a:lnTo>
                  <a:pt x="0" y="29059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28700" y="3752407"/>
            <a:ext cx="8464832" cy="4623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15"/>
              </a:lnSpc>
            </a:pPr>
            <a:r>
              <a:rPr lang="en-US" b="true" sz="12549" spc="-815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OBRIGADA</a:t>
            </a:r>
          </a:p>
          <a:p>
            <a:pPr algn="ctr">
              <a:lnSpc>
                <a:spcPts val="10415"/>
              </a:lnSpc>
            </a:pPr>
            <a:r>
              <a:rPr lang="en-US" b="true" sz="12549" spc="-815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PELA</a:t>
            </a:r>
          </a:p>
          <a:p>
            <a:pPr algn="ctr">
              <a:lnSpc>
                <a:spcPts val="10415"/>
              </a:lnSpc>
            </a:pPr>
            <a:r>
              <a:rPr lang="en-US" b="true" sz="12549" spc="-815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ATENÇÃO!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555159" y="4740052"/>
            <a:ext cx="5085517" cy="349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7"/>
              </a:lnSpc>
              <a:spcBef>
                <a:spcPct val="0"/>
              </a:spcBef>
            </a:pPr>
            <a:r>
              <a:rPr lang="en-US" sz="2084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Repositório GitHub: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251253" y="2917792"/>
            <a:ext cx="6380107" cy="374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1"/>
              </a:lnSpc>
            </a:pPr>
            <a:r>
              <a:rPr lang="en-US" b="true" sz="2549" spc="-5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Acesse a documentação completa em: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30368" y="763041"/>
            <a:ext cx="5126224" cy="621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8"/>
              </a:lnSpc>
            </a:pPr>
            <a:r>
              <a:rPr lang="en-US" sz="1798" spc="-116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CIÊNCIA DE DADOS E INTELIGÊNCIA ARTIFICIAL </a:t>
            </a:r>
          </a:p>
          <a:p>
            <a:pPr algn="l">
              <a:lnSpc>
                <a:spcPts val="2518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6034591" y="807453"/>
            <a:ext cx="970584" cy="181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4"/>
              </a:lnSpc>
            </a:pPr>
            <a:r>
              <a:rPr lang="en-US" b="true" sz="1400" spc="-28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PUC MINAS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734672" y="1007478"/>
            <a:ext cx="14990621" cy="95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017"/>
              </a:lnSpc>
            </a:pPr>
            <a:r>
              <a:rPr lang="en-US" b="true" sz="7249" spc="-471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OBJETIVOS DO PROJETO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615269" y="2289778"/>
            <a:ext cx="12771828" cy="3664768"/>
            <a:chOff x="0" y="0"/>
            <a:chExt cx="4961813" cy="14237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961813" cy="1423750"/>
            </a:xfrm>
            <a:custGeom>
              <a:avLst/>
              <a:gdLst/>
              <a:ahLst/>
              <a:cxnLst/>
              <a:rect r="r" b="b" t="t" l="l"/>
              <a:pathLst>
                <a:path h="1423750" w="4961813">
                  <a:moveTo>
                    <a:pt x="30309" y="0"/>
                  </a:moveTo>
                  <a:lnTo>
                    <a:pt x="4931504" y="0"/>
                  </a:lnTo>
                  <a:cubicBezTo>
                    <a:pt x="4948243" y="0"/>
                    <a:pt x="4961813" y="13570"/>
                    <a:pt x="4961813" y="30309"/>
                  </a:cubicBezTo>
                  <a:lnTo>
                    <a:pt x="4961813" y="1393442"/>
                  </a:lnTo>
                  <a:cubicBezTo>
                    <a:pt x="4961813" y="1410181"/>
                    <a:pt x="4948243" y="1423750"/>
                    <a:pt x="4931504" y="1423750"/>
                  </a:cubicBezTo>
                  <a:lnTo>
                    <a:pt x="30309" y="1423750"/>
                  </a:lnTo>
                  <a:cubicBezTo>
                    <a:pt x="13570" y="1423750"/>
                    <a:pt x="0" y="1410181"/>
                    <a:pt x="0" y="1393442"/>
                  </a:cubicBezTo>
                  <a:lnTo>
                    <a:pt x="0" y="30309"/>
                  </a:lnTo>
                  <a:cubicBezTo>
                    <a:pt x="0" y="13570"/>
                    <a:pt x="13570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47625"/>
              <a:ext cx="4961813" cy="137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615269" y="2289778"/>
            <a:ext cx="12771828" cy="3664768"/>
            <a:chOff x="0" y="0"/>
            <a:chExt cx="4961813" cy="14237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961813" cy="1423750"/>
            </a:xfrm>
            <a:custGeom>
              <a:avLst/>
              <a:gdLst/>
              <a:ahLst/>
              <a:cxnLst/>
              <a:rect r="r" b="b" t="t" l="l"/>
              <a:pathLst>
                <a:path h="1423750" w="4961813">
                  <a:moveTo>
                    <a:pt x="30309" y="0"/>
                  </a:moveTo>
                  <a:lnTo>
                    <a:pt x="4931504" y="0"/>
                  </a:lnTo>
                  <a:cubicBezTo>
                    <a:pt x="4948243" y="0"/>
                    <a:pt x="4961813" y="13570"/>
                    <a:pt x="4961813" y="30309"/>
                  </a:cubicBezTo>
                  <a:lnTo>
                    <a:pt x="4961813" y="1393442"/>
                  </a:lnTo>
                  <a:cubicBezTo>
                    <a:pt x="4961813" y="1410181"/>
                    <a:pt x="4948243" y="1423750"/>
                    <a:pt x="4931504" y="1423750"/>
                  </a:cubicBezTo>
                  <a:lnTo>
                    <a:pt x="30309" y="1423750"/>
                  </a:lnTo>
                  <a:cubicBezTo>
                    <a:pt x="13570" y="1423750"/>
                    <a:pt x="0" y="1410181"/>
                    <a:pt x="0" y="1393442"/>
                  </a:cubicBezTo>
                  <a:lnTo>
                    <a:pt x="0" y="30309"/>
                  </a:lnTo>
                  <a:cubicBezTo>
                    <a:pt x="0" y="13570"/>
                    <a:pt x="13570" y="0"/>
                    <a:pt x="303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47625"/>
              <a:ext cx="4961813" cy="137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463129" y="3606290"/>
            <a:ext cx="9690462" cy="1385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6"/>
              </a:lnSpc>
            </a:pPr>
            <a:r>
              <a:rPr lang="en-US" b="true" sz="2352" spc="-47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b="true" sz="2352" spc="-47">
                <a:solidFill>
                  <a:srgbClr val="F7F7F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Analisar </a:t>
            </a:r>
            <a:r>
              <a:rPr lang="en-US" b="true" sz="2352" spc="-47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 </a:t>
            </a:r>
            <a:r>
              <a:rPr lang="en-US" b="true" sz="2352" spc="-47">
                <a:solidFill>
                  <a:srgbClr val="F7F7F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comparar </a:t>
            </a:r>
            <a:r>
              <a:rPr lang="en-US" b="true" sz="2352" spc="-47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possíveis padrões presentes na </a:t>
            </a:r>
            <a:r>
              <a:rPr lang="en-US" b="true" sz="2352" spc="-47">
                <a:solidFill>
                  <a:srgbClr val="F7F7F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formação superior</a:t>
            </a:r>
            <a:r>
              <a:rPr lang="en-US" b="true" sz="2352" spc="-47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que diferem entre pessoas brancas e pessoas pretas, pardas, amarelas ou indígenas, ao serem</a:t>
            </a:r>
            <a:r>
              <a:rPr lang="en-US" b="true" sz="2352" spc="-47">
                <a:solidFill>
                  <a:srgbClr val="F7F7F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inseridas no mercado de trabalho</a:t>
            </a:r>
            <a:r>
              <a:rPr lang="en-US" b="true" sz="2352" spc="-47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tecnológico.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30368" y="6362882"/>
            <a:ext cx="8513632" cy="3523706"/>
            <a:chOff x="0" y="0"/>
            <a:chExt cx="4130905" cy="17097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130905" cy="1709740"/>
            </a:xfrm>
            <a:custGeom>
              <a:avLst/>
              <a:gdLst/>
              <a:ahLst/>
              <a:cxnLst/>
              <a:rect r="r" b="b" t="t" l="l"/>
              <a:pathLst>
                <a:path h="1709740" w="4130905">
                  <a:moveTo>
                    <a:pt x="45468" y="0"/>
                  </a:moveTo>
                  <a:lnTo>
                    <a:pt x="4085437" y="0"/>
                  </a:lnTo>
                  <a:cubicBezTo>
                    <a:pt x="4110549" y="0"/>
                    <a:pt x="4130905" y="20357"/>
                    <a:pt x="4130905" y="45468"/>
                  </a:cubicBezTo>
                  <a:lnTo>
                    <a:pt x="4130905" y="1664272"/>
                  </a:lnTo>
                  <a:cubicBezTo>
                    <a:pt x="4130905" y="1689383"/>
                    <a:pt x="4110549" y="1709740"/>
                    <a:pt x="4085437" y="1709740"/>
                  </a:cubicBezTo>
                  <a:lnTo>
                    <a:pt x="45468" y="1709740"/>
                  </a:lnTo>
                  <a:cubicBezTo>
                    <a:pt x="20357" y="1709740"/>
                    <a:pt x="0" y="1689383"/>
                    <a:pt x="0" y="1664272"/>
                  </a:cubicBezTo>
                  <a:lnTo>
                    <a:pt x="0" y="45468"/>
                  </a:lnTo>
                  <a:cubicBezTo>
                    <a:pt x="0" y="20357"/>
                    <a:pt x="20357" y="0"/>
                    <a:pt x="45468" y="0"/>
                  </a:cubicBez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47625"/>
              <a:ext cx="4130905" cy="16621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30368" y="6286572"/>
            <a:ext cx="8513632" cy="3600016"/>
            <a:chOff x="0" y="0"/>
            <a:chExt cx="4130905" cy="174676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130905" cy="1746766"/>
            </a:xfrm>
            <a:custGeom>
              <a:avLst/>
              <a:gdLst/>
              <a:ahLst/>
              <a:cxnLst/>
              <a:rect r="r" b="b" t="t" l="l"/>
              <a:pathLst>
                <a:path h="1746766" w="4130905">
                  <a:moveTo>
                    <a:pt x="45468" y="0"/>
                  </a:moveTo>
                  <a:lnTo>
                    <a:pt x="4085437" y="0"/>
                  </a:lnTo>
                  <a:cubicBezTo>
                    <a:pt x="4110549" y="0"/>
                    <a:pt x="4130905" y="20357"/>
                    <a:pt x="4130905" y="45468"/>
                  </a:cubicBezTo>
                  <a:lnTo>
                    <a:pt x="4130905" y="1701299"/>
                  </a:lnTo>
                  <a:cubicBezTo>
                    <a:pt x="4130905" y="1726410"/>
                    <a:pt x="4110549" y="1746766"/>
                    <a:pt x="4085437" y="1746766"/>
                  </a:cubicBezTo>
                  <a:lnTo>
                    <a:pt x="45468" y="1746766"/>
                  </a:lnTo>
                  <a:cubicBezTo>
                    <a:pt x="20357" y="1746766"/>
                    <a:pt x="0" y="1726410"/>
                    <a:pt x="0" y="1701299"/>
                  </a:cubicBezTo>
                  <a:lnTo>
                    <a:pt x="0" y="45468"/>
                  </a:lnTo>
                  <a:cubicBezTo>
                    <a:pt x="0" y="20357"/>
                    <a:pt x="20357" y="0"/>
                    <a:pt x="4546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47625"/>
              <a:ext cx="4130905" cy="16991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265934" y="7091638"/>
            <a:ext cx="7242499" cy="2027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8"/>
              </a:lnSpc>
            </a:pPr>
            <a:r>
              <a:rPr lang="en-US" b="true" sz="2335" spc="-46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Desenvolver um </a:t>
            </a:r>
            <a:r>
              <a:rPr lang="en-US" b="true" sz="2335" spc="-46">
                <a:solidFill>
                  <a:srgbClr val="F7F7F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sistema</a:t>
            </a:r>
            <a:r>
              <a:rPr lang="en-US" b="true" sz="2335" spc="-46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capaz de comparar e analisar padrões, avaliar possíveis desigualdades presentes no mercado de trabalho, comparando a jornada de trabalho e a educação superior de pessoas brancas e não brancas, por meio de </a:t>
            </a:r>
            <a:r>
              <a:rPr lang="en-US" b="true" sz="2335" spc="-46">
                <a:solidFill>
                  <a:srgbClr val="F7F7F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resultados estatísticos.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283608" y="6286572"/>
            <a:ext cx="8114108" cy="3600016"/>
            <a:chOff x="0" y="0"/>
            <a:chExt cx="3937052" cy="174676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937052" cy="1746766"/>
            </a:xfrm>
            <a:custGeom>
              <a:avLst/>
              <a:gdLst/>
              <a:ahLst/>
              <a:cxnLst/>
              <a:rect r="r" b="b" t="t" l="l"/>
              <a:pathLst>
                <a:path h="1746766" w="3937052">
                  <a:moveTo>
                    <a:pt x="47707" y="0"/>
                  </a:moveTo>
                  <a:lnTo>
                    <a:pt x="3889346" y="0"/>
                  </a:lnTo>
                  <a:cubicBezTo>
                    <a:pt x="3901998" y="0"/>
                    <a:pt x="3914132" y="5026"/>
                    <a:pt x="3923079" y="13973"/>
                  </a:cubicBezTo>
                  <a:cubicBezTo>
                    <a:pt x="3932026" y="22920"/>
                    <a:pt x="3937052" y="35054"/>
                    <a:pt x="3937052" y="47707"/>
                  </a:cubicBezTo>
                  <a:lnTo>
                    <a:pt x="3937052" y="1699060"/>
                  </a:lnTo>
                  <a:cubicBezTo>
                    <a:pt x="3937052" y="1725407"/>
                    <a:pt x="3915693" y="1746766"/>
                    <a:pt x="3889346" y="1746766"/>
                  </a:cubicBezTo>
                  <a:lnTo>
                    <a:pt x="47707" y="1746766"/>
                  </a:lnTo>
                  <a:cubicBezTo>
                    <a:pt x="21359" y="1746766"/>
                    <a:pt x="0" y="1725407"/>
                    <a:pt x="0" y="1699060"/>
                  </a:cubicBezTo>
                  <a:lnTo>
                    <a:pt x="0" y="47707"/>
                  </a:lnTo>
                  <a:cubicBezTo>
                    <a:pt x="0" y="21359"/>
                    <a:pt x="21359" y="0"/>
                    <a:pt x="47707" y="0"/>
                  </a:cubicBez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47625"/>
              <a:ext cx="3937052" cy="16991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283608" y="6286572"/>
            <a:ext cx="8114108" cy="3600016"/>
            <a:chOff x="0" y="0"/>
            <a:chExt cx="3937052" cy="174676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937052" cy="1746766"/>
            </a:xfrm>
            <a:custGeom>
              <a:avLst/>
              <a:gdLst/>
              <a:ahLst/>
              <a:cxnLst/>
              <a:rect r="r" b="b" t="t" l="l"/>
              <a:pathLst>
                <a:path h="1746766" w="3937052">
                  <a:moveTo>
                    <a:pt x="47707" y="0"/>
                  </a:moveTo>
                  <a:lnTo>
                    <a:pt x="3889346" y="0"/>
                  </a:lnTo>
                  <a:cubicBezTo>
                    <a:pt x="3901998" y="0"/>
                    <a:pt x="3914132" y="5026"/>
                    <a:pt x="3923079" y="13973"/>
                  </a:cubicBezTo>
                  <a:cubicBezTo>
                    <a:pt x="3932026" y="22920"/>
                    <a:pt x="3937052" y="35054"/>
                    <a:pt x="3937052" y="47707"/>
                  </a:cubicBezTo>
                  <a:lnTo>
                    <a:pt x="3937052" y="1699060"/>
                  </a:lnTo>
                  <a:cubicBezTo>
                    <a:pt x="3937052" y="1725407"/>
                    <a:pt x="3915693" y="1746766"/>
                    <a:pt x="3889346" y="1746766"/>
                  </a:cubicBezTo>
                  <a:lnTo>
                    <a:pt x="47707" y="1746766"/>
                  </a:lnTo>
                  <a:cubicBezTo>
                    <a:pt x="21359" y="1746766"/>
                    <a:pt x="0" y="1725407"/>
                    <a:pt x="0" y="1699060"/>
                  </a:cubicBezTo>
                  <a:lnTo>
                    <a:pt x="0" y="47707"/>
                  </a:lnTo>
                  <a:cubicBezTo>
                    <a:pt x="0" y="21359"/>
                    <a:pt x="21359" y="0"/>
                    <a:pt x="477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47625"/>
              <a:ext cx="3937052" cy="16991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9688250" y="7448622"/>
            <a:ext cx="7304823" cy="1614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1"/>
              </a:lnSpc>
            </a:pPr>
            <a:r>
              <a:rPr lang="en-US" b="true" sz="2866" spc="-57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Possibilitar que o leitor consiga ler e entender </a:t>
            </a:r>
            <a:r>
              <a:rPr lang="en-US" b="true" sz="2866" spc="-57">
                <a:solidFill>
                  <a:srgbClr val="F7F7F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quais são os fatores</a:t>
            </a:r>
            <a:r>
              <a:rPr lang="en-US" b="true" sz="2866" spc="-57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que podem impactar sua inserção profissional</a:t>
            </a:r>
          </a:p>
          <a:p>
            <a:pPr algn="ctr">
              <a:lnSpc>
                <a:spcPts val="2981"/>
              </a:lnSpc>
            </a:pPr>
          </a:p>
        </p:txBody>
      </p:sp>
      <p:grpSp>
        <p:nvGrpSpPr>
          <p:cNvPr name="Group 25" id="25"/>
          <p:cNvGrpSpPr/>
          <p:nvPr/>
        </p:nvGrpSpPr>
        <p:grpSpPr>
          <a:xfrm rot="0">
            <a:off x="6693193" y="2631091"/>
            <a:ext cx="4976110" cy="470374"/>
            <a:chOff x="0" y="0"/>
            <a:chExt cx="1310580" cy="12388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310580" cy="123884"/>
            </a:xfrm>
            <a:custGeom>
              <a:avLst/>
              <a:gdLst/>
              <a:ahLst/>
              <a:cxnLst/>
              <a:rect r="r" b="b" t="t" l="l"/>
              <a:pathLst>
                <a:path h="123884" w="1310580">
                  <a:moveTo>
                    <a:pt x="15558" y="0"/>
                  </a:moveTo>
                  <a:lnTo>
                    <a:pt x="1295022" y="0"/>
                  </a:lnTo>
                  <a:cubicBezTo>
                    <a:pt x="1303615" y="0"/>
                    <a:pt x="1310580" y="6966"/>
                    <a:pt x="1310580" y="15558"/>
                  </a:cubicBezTo>
                  <a:lnTo>
                    <a:pt x="1310580" y="108326"/>
                  </a:lnTo>
                  <a:cubicBezTo>
                    <a:pt x="1310580" y="116919"/>
                    <a:pt x="1303615" y="123884"/>
                    <a:pt x="1295022" y="123884"/>
                  </a:cubicBezTo>
                  <a:lnTo>
                    <a:pt x="15558" y="123884"/>
                  </a:lnTo>
                  <a:cubicBezTo>
                    <a:pt x="6966" y="123884"/>
                    <a:pt x="0" y="116919"/>
                    <a:pt x="0" y="108326"/>
                  </a:cubicBezTo>
                  <a:lnTo>
                    <a:pt x="0" y="15558"/>
                  </a:lnTo>
                  <a:cubicBezTo>
                    <a:pt x="0" y="6966"/>
                    <a:pt x="6966" y="0"/>
                    <a:pt x="1555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28575"/>
              <a:ext cx="1310580" cy="953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7031780" y="2784440"/>
            <a:ext cx="4298937" cy="243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79"/>
              </a:lnSpc>
            </a:pPr>
            <a:r>
              <a:rPr lang="en-US" b="true" sz="1950" spc="-39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Objetivo Geral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23981" y="2304553"/>
            <a:ext cx="4295905" cy="6386692"/>
            <a:chOff x="0" y="0"/>
            <a:chExt cx="1707956" cy="25392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07956" cy="2539205"/>
            </a:xfrm>
            <a:custGeom>
              <a:avLst/>
              <a:gdLst/>
              <a:ahLst/>
              <a:cxnLst/>
              <a:rect r="r" b="b" t="t" l="l"/>
              <a:pathLst>
                <a:path h="2539205" w="1707956">
                  <a:moveTo>
                    <a:pt x="90108" y="0"/>
                  </a:moveTo>
                  <a:lnTo>
                    <a:pt x="1617847" y="0"/>
                  </a:lnTo>
                  <a:cubicBezTo>
                    <a:pt x="1667613" y="0"/>
                    <a:pt x="1707956" y="40343"/>
                    <a:pt x="1707956" y="90108"/>
                  </a:cubicBezTo>
                  <a:lnTo>
                    <a:pt x="1707956" y="2449097"/>
                  </a:lnTo>
                  <a:cubicBezTo>
                    <a:pt x="1707956" y="2472996"/>
                    <a:pt x="1698462" y="2495915"/>
                    <a:pt x="1681564" y="2512813"/>
                  </a:cubicBezTo>
                  <a:cubicBezTo>
                    <a:pt x="1664665" y="2529712"/>
                    <a:pt x="1641746" y="2539205"/>
                    <a:pt x="1617847" y="2539205"/>
                  </a:cubicBezTo>
                  <a:lnTo>
                    <a:pt x="90108" y="2539205"/>
                  </a:lnTo>
                  <a:cubicBezTo>
                    <a:pt x="66210" y="2539205"/>
                    <a:pt x="43291" y="2529712"/>
                    <a:pt x="26392" y="2512813"/>
                  </a:cubicBezTo>
                  <a:cubicBezTo>
                    <a:pt x="9494" y="2495915"/>
                    <a:pt x="0" y="2472996"/>
                    <a:pt x="0" y="2449097"/>
                  </a:cubicBezTo>
                  <a:lnTo>
                    <a:pt x="0" y="90108"/>
                  </a:lnTo>
                  <a:cubicBezTo>
                    <a:pt x="0" y="66210"/>
                    <a:pt x="9494" y="43291"/>
                    <a:pt x="26392" y="26392"/>
                  </a:cubicBezTo>
                  <a:cubicBezTo>
                    <a:pt x="43291" y="9494"/>
                    <a:pt x="66210" y="0"/>
                    <a:pt x="90108" y="0"/>
                  </a:cubicBez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47625"/>
              <a:ext cx="1707956" cy="2491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23981" y="2304553"/>
            <a:ext cx="4295905" cy="6386692"/>
            <a:chOff x="0" y="0"/>
            <a:chExt cx="1707956" cy="25392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07956" cy="2539205"/>
            </a:xfrm>
            <a:custGeom>
              <a:avLst/>
              <a:gdLst/>
              <a:ahLst/>
              <a:cxnLst/>
              <a:rect r="r" b="b" t="t" l="l"/>
              <a:pathLst>
                <a:path h="2539205" w="1707956">
                  <a:moveTo>
                    <a:pt x="90108" y="0"/>
                  </a:moveTo>
                  <a:lnTo>
                    <a:pt x="1617847" y="0"/>
                  </a:lnTo>
                  <a:cubicBezTo>
                    <a:pt x="1667613" y="0"/>
                    <a:pt x="1707956" y="40343"/>
                    <a:pt x="1707956" y="90108"/>
                  </a:cubicBezTo>
                  <a:lnTo>
                    <a:pt x="1707956" y="2449097"/>
                  </a:lnTo>
                  <a:cubicBezTo>
                    <a:pt x="1707956" y="2472996"/>
                    <a:pt x="1698462" y="2495915"/>
                    <a:pt x="1681564" y="2512813"/>
                  </a:cubicBezTo>
                  <a:cubicBezTo>
                    <a:pt x="1664665" y="2529712"/>
                    <a:pt x="1641746" y="2539205"/>
                    <a:pt x="1617847" y="2539205"/>
                  </a:cubicBezTo>
                  <a:lnTo>
                    <a:pt x="90108" y="2539205"/>
                  </a:lnTo>
                  <a:cubicBezTo>
                    <a:pt x="66210" y="2539205"/>
                    <a:pt x="43291" y="2529712"/>
                    <a:pt x="26392" y="2512813"/>
                  </a:cubicBezTo>
                  <a:cubicBezTo>
                    <a:pt x="9494" y="2495915"/>
                    <a:pt x="0" y="2472996"/>
                    <a:pt x="0" y="2449097"/>
                  </a:cubicBezTo>
                  <a:lnTo>
                    <a:pt x="0" y="90108"/>
                  </a:lnTo>
                  <a:cubicBezTo>
                    <a:pt x="0" y="66210"/>
                    <a:pt x="9494" y="43291"/>
                    <a:pt x="26392" y="26392"/>
                  </a:cubicBezTo>
                  <a:cubicBezTo>
                    <a:pt x="43291" y="9494"/>
                    <a:pt x="66210" y="0"/>
                    <a:pt x="901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47625"/>
              <a:ext cx="1707956" cy="2491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928813" y="2304553"/>
            <a:ext cx="4295905" cy="6386692"/>
            <a:chOff x="0" y="0"/>
            <a:chExt cx="1707956" cy="253920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07956" cy="2539205"/>
            </a:xfrm>
            <a:custGeom>
              <a:avLst/>
              <a:gdLst/>
              <a:ahLst/>
              <a:cxnLst/>
              <a:rect r="r" b="b" t="t" l="l"/>
              <a:pathLst>
                <a:path h="2539205" w="1707956">
                  <a:moveTo>
                    <a:pt x="90108" y="0"/>
                  </a:moveTo>
                  <a:lnTo>
                    <a:pt x="1617847" y="0"/>
                  </a:lnTo>
                  <a:cubicBezTo>
                    <a:pt x="1667613" y="0"/>
                    <a:pt x="1707956" y="40343"/>
                    <a:pt x="1707956" y="90108"/>
                  </a:cubicBezTo>
                  <a:lnTo>
                    <a:pt x="1707956" y="2449097"/>
                  </a:lnTo>
                  <a:cubicBezTo>
                    <a:pt x="1707956" y="2472996"/>
                    <a:pt x="1698462" y="2495915"/>
                    <a:pt x="1681564" y="2512813"/>
                  </a:cubicBezTo>
                  <a:cubicBezTo>
                    <a:pt x="1664665" y="2529712"/>
                    <a:pt x="1641746" y="2539205"/>
                    <a:pt x="1617847" y="2539205"/>
                  </a:cubicBezTo>
                  <a:lnTo>
                    <a:pt x="90108" y="2539205"/>
                  </a:lnTo>
                  <a:cubicBezTo>
                    <a:pt x="66210" y="2539205"/>
                    <a:pt x="43291" y="2529712"/>
                    <a:pt x="26392" y="2512813"/>
                  </a:cubicBezTo>
                  <a:cubicBezTo>
                    <a:pt x="9494" y="2495915"/>
                    <a:pt x="0" y="2472996"/>
                    <a:pt x="0" y="2449097"/>
                  </a:cubicBezTo>
                  <a:lnTo>
                    <a:pt x="0" y="90108"/>
                  </a:lnTo>
                  <a:cubicBezTo>
                    <a:pt x="0" y="66210"/>
                    <a:pt x="9494" y="43291"/>
                    <a:pt x="26392" y="26392"/>
                  </a:cubicBezTo>
                  <a:cubicBezTo>
                    <a:pt x="43291" y="9494"/>
                    <a:pt x="66210" y="0"/>
                    <a:pt x="90108" y="0"/>
                  </a:cubicBez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47625"/>
              <a:ext cx="1707956" cy="2491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928813" y="2304553"/>
            <a:ext cx="4295905" cy="6386692"/>
            <a:chOff x="0" y="0"/>
            <a:chExt cx="1707956" cy="253920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07956" cy="2539205"/>
            </a:xfrm>
            <a:custGeom>
              <a:avLst/>
              <a:gdLst/>
              <a:ahLst/>
              <a:cxnLst/>
              <a:rect r="r" b="b" t="t" l="l"/>
              <a:pathLst>
                <a:path h="2539205" w="1707956">
                  <a:moveTo>
                    <a:pt x="90108" y="0"/>
                  </a:moveTo>
                  <a:lnTo>
                    <a:pt x="1617847" y="0"/>
                  </a:lnTo>
                  <a:cubicBezTo>
                    <a:pt x="1667613" y="0"/>
                    <a:pt x="1707956" y="40343"/>
                    <a:pt x="1707956" y="90108"/>
                  </a:cubicBezTo>
                  <a:lnTo>
                    <a:pt x="1707956" y="2449097"/>
                  </a:lnTo>
                  <a:cubicBezTo>
                    <a:pt x="1707956" y="2472996"/>
                    <a:pt x="1698462" y="2495915"/>
                    <a:pt x="1681564" y="2512813"/>
                  </a:cubicBezTo>
                  <a:cubicBezTo>
                    <a:pt x="1664665" y="2529712"/>
                    <a:pt x="1641746" y="2539205"/>
                    <a:pt x="1617847" y="2539205"/>
                  </a:cubicBezTo>
                  <a:lnTo>
                    <a:pt x="90108" y="2539205"/>
                  </a:lnTo>
                  <a:cubicBezTo>
                    <a:pt x="66210" y="2539205"/>
                    <a:pt x="43291" y="2529712"/>
                    <a:pt x="26392" y="2512813"/>
                  </a:cubicBezTo>
                  <a:cubicBezTo>
                    <a:pt x="9494" y="2495915"/>
                    <a:pt x="0" y="2472996"/>
                    <a:pt x="0" y="2449097"/>
                  </a:cubicBezTo>
                  <a:lnTo>
                    <a:pt x="0" y="90108"/>
                  </a:lnTo>
                  <a:cubicBezTo>
                    <a:pt x="0" y="66210"/>
                    <a:pt x="9494" y="43291"/>
                    <a:pt x="26392" y="26392"/>
                  </a:cubicBezTo>
                  <a:cubicBezTo>
                    <a:pt x="43291" y="9494"/>
                    <a:pt x="66210" y="0"/>
                    <a:pt x="901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47625"/>
              <a:ext cx="1707956" cy="2491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329830" y="3734860"/>
            <a:ext cx="3284209" cy="1763039"/>
          </a:xfrm>
          <a:custGeom>
            <a:avLst/>
            <a:gdLst/>
            <a:ahLst/>
            <a:cxnLst/>
            <a:rect r="r" b="b" t="t" l="l"/>
            <a:pathLst>
              <a:path h="1763039" w="3284209">
                <a:moveTo>
                  <a:pt x="0" y="0"/>
                </a:moveTo>
                <a:lnTo>
                  <a:pt x="3284208" y="0"/>
                </a:lnTo>
                <a:lnTo>
                  <a:pt x="3284208" y="1763039"/>
                </a:lnTo>
                <a:lnTo>
                  <a:pt x="0" y="17630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033" t="0" r="-88131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146805" y="3321928"/>
            <a:ext cx="3840546" cy="2588904"/>
          </a:xfrm>
          <a:custGeom>
            <a:avLst/>
            <a:gdLst/>
            <a:ahLst/>
            <a:cxnLst/>
            <a:rect r="r" b="b" t="t" l="l"/>
            <a:pathLst>
              <a:path h="2588904" w="3840546">
                <a:moveTo>
                  <a:pt x="0" y="0"/>
                </a:moveTo>
                <a:lnTo>
                  <a:pt x="3840546" y="0"/>
                </a:lnTo>
                <a:lnTo>
                  <a:pt x="3840546" y="2588903"/>
                </a:lnTo>
                <a:lnTo>
                  <a:pt x="0" y="25889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134" t="0" r="-65769" b="-37438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1253418" y="3992035"/>
            <a:ext cx="6432468" cy="2665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30"/>
              </a:lnSpc>
            </a:pPr>
            <a:r>
              <a:rPr lang="en-US" b="true" sz="7265" spc="-472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BASES DE DADOS UTILIZADAS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23981" y="6473119"/>
            <a:ext cx="4295905" cy="120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b="true" sz="2799" spc="-55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CAGED: Cadastro Geral de Empregados e Desempregados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936360" y="6869678"/>
            <a:ext cx="4295905" cy="415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b="true" sz="2799" spc="-55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State of Data 2023 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1401108" y="6972906"/>
            <a:ext cx="624254" cy="624254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true" flipV="false" rot="0">
            <a:off x="11631685" y="7115855"/>
            <a:ext cx="203860" cy="338357"/>
          </a:xfrm>
          <a:custGeom>
            <a:avLst/>
            <a:gdLst/>
            <a:ahLst/>
            <a:cxnLst/>
            <a:rect r="r" b="b" t="t" l="l"/>
            <a:pathLst>
              <a:path h="338357" w="203860">
                <a:moveTo>
                  <a:pt x="203860" y="0"/>
                </a:moveTo>
                <a:lnTo>
                  <a:pt x="0" y="0"/>
                </a:lnTo>
                <a:lnTo>
                  <a:pt x="0" y="338357"/>
                </a:lnTo>
                <a:lnTo>
                  <a:pt x="203860" y="338357"/>
                </a:lnTo>
                <a:lnTo>
                  <a:pt x="20386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61649" y="6180294"/>
            <a:ext cx="10897651" cy="3386319"/>
            <a:chOff x="0" y="0"/>
            <a:chExt cx="3771950" cy="11720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71950" cy="1172090"/>
            </a:xfrm>
            <a:custGeom>
              <a:avLst/>
              <a:gdLst/>
              <a:ahLst/>
              <a:cxnLst/>
              <a:rect r="r" b="b" t="t" l="l"/>
              <a:pathLst>
                <a:path h="1172090" w="3771950">
                  <a:moveTo>
                    <a:pt x="35521" y="0"/>
                  </a:moveTo>
                  <a:lnTo>
                    <a:pt x="3736429" y="0"/>
                  </a:lnTo>
                  <a:cubicBezTo>
                    <a:pt x="3745849" y="0"/>
                    <a:pt x="3754884" y="3742"/>
                    <a:pt x="3761546" y="10404"/>
                  </a:cubicBezTo>
                  <a:cubicBezTo>
                    <a:pt x="3768207" y="17065"/>
                    <a:pt x="3771950" y="26100"/>
                    <a:pt x="3771950" y="35521"/>
                  </a:cubicBezTo>
                  <a:lnTo>
                    <a:pt x="3771950" y="1136569"/>
                  </a:lnTo>
                  <a:cubicBezTo>
                    <a:pt x="3771950" y="1145990"/>
                    <a:pt x="3768207" y="1155025"/>
                    <a:pt x="3761546" y="1161686"/>
                  </a:cubicBezTo>
                  <a:cubicBezTo>
                    <a:pt x="3754884" y="1168347"/>
                    <a:pt x="3745849" y="1172090"/>
                    <a:pt x="3736429" y="1172090"/>
                  </a:cubicBezTo>
                  <a:lnTo>
                    <a:pt x="35521" y="1172090"/>
                  </a:lnTo>
                  <a:cubicBezTo>
                    <a:pt x="26100" y="1172090"/>
                    <a:pt x="17065" y="1168347"/>
                    <a:pt x="10404" y="1161686"/>
                  </a:cubicBezTo>
                  <a:cubicBezTo>
                    <a:pt x="3742" y="1155025"/>
                    <a:pt x="0" y="1145990"/>
                    <a:pt x="0" y="1136569"/>
                  </a:cubicBezTo>
                  <a:lnTo>
                    <a:pt x="0" y="35521"/>
                  </a:lnTo>
                  <a:cubicBezTo>
                    <a:pt x="0" y="26100"/>
                    <a:pt x="3742" y="17065"/>
                    <a:pt x="10404" y="10404"/>
                  </a:cubicBezTo>
                  <a:cubicBezTo>
                    <a:pt x="17065" y="3742"/>
                    <a:pt x="26100" y="0"/>
                    <a:pt x="35521" y="0"/>
                  </a:cubicBez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47625"/>
              <a:ext cx="3771950" cy="1124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361649" y="6180294"/>
            <a:ext cx="10897651" cy="3386319"/>
            <a:chOff x="0" y="0"/>
            <a:chExt cx="3771950" cy="11720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771950" cy="1172090"/>
            </a:xfrm>
            <a:custGeom>
              <a:avLst/>
              <a:gdLst/>
              <a:ahLst/>
              <a:cxnLst/>
              <a:rect r="r" b="b" t="t" l="l"/>
              <a:pathLst>
                <a:path h="1172090" w="3771950">
                  <a:moveTo>
                    <a:pt x="35521" y="0"/>
                  </a:moveTo>
                  <a:lnTo>
                    <a:pt x="3736429" y="0"/>
                  </a:lnTo>
                  <a:cubicBezTo>
                    <a:pt x="3745849" y="0"/>
                    <a:pt x="3754884" y="3742"/>
                    <a:pt x="3761546" y="10404"/>
                  </a:cubicBezTo>
                  <a:cubicBezTo>
                    <a:pt x="3768207" y="17065"/>
                    <a:pt x="3771950" y="26100"/>
                    <a:pt x="3771950" y="35521"/>
                  </a:cubicBezTo>
                  <a:lnTo>
                    <a:pt x="3771950" y="1136569"/>
                  </a:lnTo>
                  <a:cubicBezTo>
                    <a:pt x="3771950" y="1145990"/>
                    <a:pt x="3768207" y="1155025"/>
                    <a:pt x="3761546" y="1161686"/>
                  </a:cubicBezTo>
                  <a:cubicBezTo>
                    <a:pt x="3754884" y="1168347"/>
                    <a:pt x="3745849" y="1172090"/>
                    <a:pt x="3736429" y="1172090"/>
                  </a:cubicBezTo>
                  <a:lnTo>
                    <a:pt x="35521" y="1172090"/>
                  </a:lnTo>
                  <a:cubicBezTo>
                    <a:pt x="26100" y="1172090"/>
                    <a:pt x="17065" y="1168347"/>
                    <a:pt x="10404" y="1161686"/>
                  </a:cubicBezTo>
                  <a:cubicBezTo>
                    <a:pt x="3742" y="1155025"/>
                    <a:pt x="0" y="1145990"/>
                    <a:pt x="0" y="1136569"/>
                  </a:cubicBezTo>
                  <a:lnTo>
                    <a:pt x="0" y="35521"/>
                  </a:lnTo>
                  <a:cubicBezTo>
                    <a:pt x="0" y="26100"/>
                    <a:pt x="3742" y="17065"/>
                    <a:pt x="10404" y="10404"/>
                  </a:cubicBezTo>
                  <a:cubicBezTo>
                    <a:pt x="17065" y="3742"/>
                    <a:pt x="26100" y="0"/>
                    <a:pt x="3552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47625"/>
              <a:ext cx="3771950" cy="1124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81850" y="2754266"/>
            <a:ext cx="4427545" cy="7906330"/>
          </a:xfrm>
          <a:custGeom>
            <a:avLst/>
            <a:gdLst/>
            <a:ahLst/>
            <a:cxnLst/>
            <a:rect r="r" b="b" t="t" l="l"/>
            <a:pathLst>
              <a:path h="7906330" w="4427545">
                <a:moveTo>
                  <a:pt x="0" y="0"/>
                </a:moveTo>
                <a:lnTo>
                  <a:pt x="4427545" y="0"/>
                </a:lnTo>
                <a:lnTo>
                  <a:pt x="4427545" y="7906330"/>
                </a:lnTo>
                <a:lnTo>
                  <a:pt x="0" y="7906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15374" y="1963356"/>
            <a:ext cx="9243271" cy="2858577"/>
            <a:chOff x="0" y="0"/>
            <a:chExt cx="3674917" cy="113650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674917" cy="1136506"/>
            </a:xfrm>
            <a:custGeom>
              <a:avLst/>
              <a:gdLst/>
              <a:ahLst/>
              <a:cxnLst/>
              <a:rect r="r" b="b" t="t" l="l"/>
              <a:pathLst>
                <a:path h="1136506" w="3674917">
                  <a:moveTo>
                    <a:pt x="41879" y="0"/>
                  </a:moveTo>
                  <a:lnTo>
                    <a:pt x="3633038" y="0"/>
                  </a:lnTo>
                  <a:cubicBezTo>
                    <a:pt x="3644145" y="0"/>
                    <a:pt x="3654797" y="4412"/>
                    <a:pt x="3662651" y="12266"/>
                  </a:cubicBezTo>
                  <a:cubicBezTo>
                    <a:pt x="3670505" y="20120"/>
                    <a:pt x="3674917" y="30772"/>
                    <a:pt x="3674917" y="41879"/>
                  </a:cubicBezTo>
                  <a:lnTo>
                    <a:pt x="3674917" y="1094628"/>
                  </a:lnTo>
                  <a:cubicBezTo>
                    <a:pt x="3674917" y="1105734"/>
                    <a:pt x="3670505" y="1116386"/>
                    <a:pt x="3662651" y="1124240"/>
                  </a:cubicBezTo>
                  <a:cubicBezTo>
                    <a:pt x="3654797" y="1132094"/>
                    <a:pt x="3644145" y="1136506"/>
                    <a:pt x="3633038" y="1136506"/>
                  </a:cubicBezTo>
                  <a:lnTo>
                    <a:pt x="41879" y="1136506"/>
                  </a:lnTo>
                  <a:cubicBezTo>
                    <a:pt x="30772" y="1136506"/>
                    <a:pt x="20120" y="1132094"/>
                    <a:pt x="12266" y="1124240"/>
                  </a:cubicBezTo>
                  <a:cubicBezTo>
                    <a:pt x="4412" y="1116386"/>
                    <a:pt x="0" y="1105734"/>
                    <a:pt x="0" y="1094628"/>
                  </a:cubicBezTo>
                  <a:lnTo>
                    <a:pt x="0" y="41879"/>
                  </a:lnTo>
                  <a:cubicBezTo>
                    <a:pt x="0" y="30772"/>
                    <a:pt x="4412" y="20120"/>
                    <a:pt x="12266" y="12266"/>
                  </a:cubicBezTo>
                  <a:cubicBezTo>
                    <a:pt x="20120" y="4412"/>
                    <a:pt x="30772" y="0"/>
                    <a:pt x="41879" y="0"/>
                  </a:cubicBez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47625"/>
              <a:ext cx="3674917" cy="10888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15374" y="1963356"/>
            <a:ext cx="9243271" cy="2858577"/>
            <a:chOff x="0" y="0"/>
            <a:chExt cx="3674917" cy="113650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674917" cy="1136506"/>
            </a:xfrm>
            <a:custGeom>
              <a:avLst/>
              <a:gdLst/>
              <a:ahLst/>
              <a:cxnLst/>
              <a:rect r="r" b="b" t="t" l="l"/>
              <a:pathLst>
                <a:path h="1136506" w="3674917">
                  <a:moveTo>
                    <a:pt x="41879" y="0"/>
                  </a:moveTo>
                  <a:lnTo>
                    <a:pt x="3633038" y="0"/>
                  </a:lnTo>
                  <a:cubicBezTo>
                    <a:pt x="3644145" y="0"/>
                    <a:pt x="3654797" y="4412"/>
                    <a:pt x="3662651" y="12266"/>
                  </a:cubicBezTo>
                  <a:cubicBezTo>
                    <a:pt x="3670505" y="20120"/>
                    <a:pt x="3674917" y="30772"/>
                    <a:pt x="3674917" y="41879"/>
                  </a:cubicBezTo>
                  <a:lnTo>
                    <a:pt x="3674917" y="1094628"/>
                  </a:lnTo>
                  <a:cubicBezTo>
                    <a:pt x="3674917" y="1105734"/>
                    <a:pt x="3670505" y="1116386"/>
                    <a:pt x="3662651" y="1124240"/>
                  </a:cubicBezTo>
                  <a:cubicBezTo>
                    <a:pt x="3654797" y="1132094"/>
                    <a:pt x="3644145" y="1136506"/>
                    <a:pt x="3633038" y="1136506"/>
                  </a:cubicBezTo>
                  <a:lnTo>
                    <a:pt x="41879" y="1136506"/>
                  </a:lnTo>
                  <a:cubicBezTo>
                    <a:pt x="30772" y="1136506"/>
                    <a:pt x="20120" y="1132094"/>
                    <a:pt x="12266" y="1124240"/>
                  </a:cubicBezTo>
                  <a:cubicBezTo>
                    <a:pt x="4412" y="1116386"/>
                    <a:pt x="0" y="1105734"/>
                    <a:pt x="0" y="1094628"/>
                  </a:cubicBezTo>
                  <a:lnTo>
                    <a:pt x="0" y="41879"/>
                  </a:lnTo>
                  <a:cubicBezTo>
                    <a:pt x="0" y="30772"/>
                    <a:pt x="4412" y="20120"/>
                    <a:pt x="12266" y="12266"/>
                  </a:cubicBezTo>
                  <a:cubicBezTo>
                    <a:pt x="20120" y="4412"/>
                    <a:pt x="30772" y="0"/>
                    <a:pt x="4187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47625"/>
              <a:ext cx="3674917" cy="10888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715374" y="730875"/>
            <a:ext cx="17049257" cy="951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7"/>
              </a:lnSpc>
            </a:pPr>
            <a:r>
              <a:rPr lang="en-US" b="true" sz="7249" spc="-471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INFORMAÇÕES CONTIDAS NAS BASES: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716771" y="4893843"/>
            <a:ext cx="6847447" cy="951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7"/>
              </a:lnSpc>
            </a:pPr>
            <a:r>
              <a:rPr lang="en-US" b="true" sz="7249" spc="-471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PÚBLICO ALVO: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71086" y="7038710"/>
            <a:ext cx="9530702" cy="1886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0713" indent="-235356" lvl="1">
              <a:lnSpc>
                <a:spcPts val="2267"/>
              </a:lnSpc>
              <a:buFont typeface="Arial"/>
              <a:buChar char="•"/>
            </a:pPr>
            <a:r>
              <a:rPr lang="en-US" b="true" sz="2180" spc="-43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Gestores públicos ou de Educação</a:t>
            </a:r>
          </a:p>
          <a:p>
            <a:pPr algn="l" marL="470713" indent="-235356" lvl="1">
              <a:lnSpc>
                <a:spcPts val="2267"/>
              </a:lnSpc>
              <a:buFont typeface="Arial"/>
              <a:buChar char="•"/>
            </a:pPr>
            <a:r>
              <a:rPr lang="en-US" b="true" sz="2180" spc="-43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Empresas e Setor Privado</a:t>
            </a:r>
          </a:p>
          <a:p>
            <a:pPr algn="l" marL="470713" indent="-235356" lvl="1">
              <a:lnSpc>
                <a:spcPts val="2267"/>
              </a:lnSpc>
              <a:buFont typeface="Arial"/>
              <a:buChar char="•"/>
            </a:pPr>
            <a:r>
              <a:rPr lang="en-US" b="true" sz="2180" spc="-43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Profissionais da área de Tecnologia</a:t>
            </a:r>
          </a:p>
          <a:p>
            <a:pPr algn="l" marL="470713" indent="-235356" lvl="1">
              <a:lnSpc>
                <a:spcPts val="2267"/>
              </a:lnSpc>
              <a:buFont typeface="Arial"/>
              <a:buChar char="•"/>
            </a:pPr>
            <a:r>
              <a:rPr lang="en-US" b="true" sz="2180" spc="-43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ONGs</a:t>
            </a:r>
          </a:p>
          <a:p>
            <a:pPr algn="l" marL="470713" indent="-235356" lvl="1">
              <a:lnSpc>
                <a:spcPts val="2267"/>
              </a:lnSpc>
              <a:buFont typeface="Arial"/>
              <a:buChar char="•"/>
            </a:pPr>
            <a:r>
              <a:rPr lang="en-US" b="true" sz="2180" spc="-43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Pesquisadores</a:t>
            </a:r>
          </a:p>
          <a:p>
            <a:pPr algn="l">
              <a:lnSpc>
                <a:spcPts val="2267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2792366"/>
            <a:ext cx="8304977" cy="1570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b="true" sz="2799" spc="-55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Idade, </a:t>
            </a:r>
            <a:r>
              <a:rPr lang="en-US" b="true" sz="2799" spc="-55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gênero, </a:t>
            </a:r>
            <a:r>
              <a:rPr lang="en-US" b="true" sz="2799" spc="-55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cor/raça, nível de ensino, situação de trabalho, faixa salarial, setor, renda, vínculo formal/informal</a:t>
            </a:r>
          </a:p>
          <a:p>
            <a:pPr algn="ctr">
              <a:lnSpc>
                <a:spcPts val="2911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654773" y="4404514"/>
            <a:ext cx="10724540" cy="770981"/>
            <a:chOff x="0" y="0"/>
            <a:chExt cx="2506494" cy="1801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06494" cy="180191"/>
            </a:xfrm>
            <a:custGeom>
              <a:avLst/>
              <a:gdLst/>
              <a:ahLst/>
              <a:cxnLst/>
              <a:rect r="r" b="b" t="t" l="l"/>
              <a:pathLst>
                <a:path h="180191" w="2506494">
                  <a:moveTo>
                    <a:pt x="21657" y="0"/>
                  </a:moveTo>
                  <a:lnTo>
                    <a:pt x="2484838" y="0"/>
                  </a:lnTo>
                  <a:cubicBezTo>
                    <a:pt x="2496798" y="0"/>
                    <a:pt x="2506494" y="9696"/>
                    <a:pt x="2506494" y="21657"/>
                  </a:cubicBezTo>
                  <a:lnTo>
                    <a:pt x="2506494" y="158534"/>
                  </a:lnTo>
                  <a:cubicBezTo>
                    <a:pt x="2506494" y="164278"/>
                    <a:pt x="2504213" y="169786"/>
                    <a:pt x="2500151" y="173847"/>
                  </a:cubicBezTo>
                  <a:cubicBezTo>
                    <a:pt x="2496090" y="177909"/>
                    <a:pt x="2490581" y="180191"/>
                    <a:pt x="2484838" y="180191"/>
                  </a:cubicBezTo>
                  <a:lnTo>
                    <a:pt x="21657" y="180191"/>
                  </a:lnTo>
                  <a:cubicBezTo>
                    <a:pt x="9696" y="180191"/>
                    <a:pt x="0" y="170494"/>
                    <a:pt x="0" y="158534"/>
                  </a:cubicBezTo>
                  <a:lnTo>
                    <a:pt x="0" y="21657"/>
                  </a:lnTo>
                  <a:cubicBezTo>
                    <a:pt x="0" y="9696"/>
                    <a:pt x="9696" y="0"/>
                    <a:pt x="2165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2506494" cy="1516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654773" y="5317273"/>
            <a:ext cx="5356095" cy="3396138"/>
            <a:chOff x="0" y="0"/>
            <a:chExt cx="1251804" cy="79373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1804" cy="793731"/>
            </a:xfrm>
            <a:custGeom>
              <a:avLst/>
              <a:gdLst/>
              <a:ahLst/>
              <a:cxnLst/>
              <a:rect r="r" b="b" t="t" l="l"/>
              <a:pathLst>
                <a:path h="793731" w="1251804">
                  <a:moveTo>
                    <a:pt x="72272" y="0"/>
                  </a:moveTo>
                  <a:lnTo>
                    <a:pt x="1179532" y="0"/>
                  </a:lnTo>
                  <a:cubicBezTo>
                    <a:pt x="1219447" y="0"/>
                    <a:pt x="1251804" y="32357"/>
                    <a:pt x="1251804" y="72272"/>
                  </a:cubicBezTo>
                  <a:lnTo>
                    <a:pt x="1251804" y="721459"/>
                  </a:lnTo>
                  <a:cubicBezTo>
                    <a:pt x="1251804" y="761374"/>
                    <a:pt x="1219447" y="793731"/>
                    <a:pt x="1179532" y="793731"/>
                  </a:cubicBezTo>
                  <a:lnTo>
                    <a:pt x="72272" y="793731"/>
                  </a:lnTo>
                  <a:cubicBezTo>
                    <a:pt x="53104" y="793731"/>
                    <a:pt x="34722" y="786117"/>
                    <a:pt x="21168" y="772563"/>
                  </a:cubicBezTo>
                  <a:cubicBezTo>
                    <a:pt x="7614" y="759009"/>
                    <a:pt x="0" y="740627"/>
                    <a:pt x="0" y="721459"/>
                  </a:cubicBezTo>
                  <a:lnTo>
                    <a:pt x="0" y="72272"/>
                  </a:lnTo>
                  <a:cubicBezTo>
                    <a:pt x="0" y="32357"/>
                    <a:pt x="32357" y="0"/>
                    <a:pt x="72272" y="0"/>
                  </a:cubicBez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47625"/>
              <a:ext cx="1251804" cy="7461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654773" y="5317273"/>
            <a:ext cx="5356095" cy="3396138"/>
            <a:chOff x="0" y="0"/>
            <a:chExt cx="1251804" cy="79373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51804" cy="793731"/>
            </a:xfrm>
            <a:custGeom>
              <a:avLst/>
              <a:gdLst/>
              <a:ahLst/>
              <a:cxnLst/>
              <a:rect r="r" b="b" t="t" l="l"/>
              <a:pathLst>
                <a:path h="793731" w="1251804">
                  <a:moveTo>
                    <a:pt x="72272" y="0"/>
                  </a:moveTo>
                  <a:lnTo>
                    <a:pt x="1179532" y="0"/>
                  </a:lnTo>
                  <a:cubicBezTo>
                    <a:pt x="1219447" y="0"/>
                    <a:pt x="1251804" y="32357"/>
                    <a:pt x="1251804" y="72272"/>
                  </a:cubicBezTo>
                  <a:lnTo>
                    <a:pt x="1251804" y="721459"/>
                  </a:lnTo>
                  <a:cubicBezTo>
                    <a:pt x="1251804" y="761374"/>
                    <a:pt x="1219447" y="793731"/>
                    <a:pt x="1179532" y="793731"/>
                  </a:cubicBezTo>
                  <a:lnTo>
                    <a:pt x="72272" y="793731"/>
                  </a:lnTo>
                  <a:cubicBezTo>
                    <a:pt x="53104" y="793731"/>
                    <a:pt x="34722" y="786117"/>
                    <a:pt x="21168" y="772563"/>
                  </a:cubicBezTo>
                  <a:cubicBezTo>
                    <a:pt x="7614" y="759009"/>
                    <a:pt x="0" y="740627"/>
                    <a:pt x="0" y="721459"/>
                  </a:cubicBezTo>
                  <a:lnTo>
                    <a:pt x="0" y="72272"/>
                  </a:lnTo>
                  <a:cubicBezTo>
                    <a:pt x="0" y="32357"/>
                    <a:pt x="32357" y="0"/>
                    <a:pt x="7227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47625"/>
              <a:ext cx="1251804" cy="7461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391321" y="5317273"/>
            <a:ext cx="5356095" cy="3396138"/>
            <a:chOff x="0" y="0"/>
            <a:chExt cx="1251804" cy="79373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51804" cy="793731"/>
            </a:xfrm>
            <a:custGeom>
              <a:avLst/>
              <a:gdLst/>
              <a:ahLst/>
              <a:cxnLst/>
              <a:rect r="r" b="b" t="t" l="l"/>
              <a:pathLst>
                <a:path h="793731" w="1251804">
                  <a:moveTo>
                    <a:pt x="72272" y="0"/>
                  </a:moveTo>
                  <a:lnTo>
                    <a:pt x="1179532" y="0"/>
                  </a:lnTo>
                  <a:cubicBezTo>
                    <a:pt x="1219447" y="0"/>
                    <a:pt x="1251804" y="32357"/>
                    <a:pt x="1251804" y="72272"/>
                  </a:cubicBezTo>
                  <a:lnTo>
                    <a:pt x="1251804" y="721459"/>
                  </a:lnTo>
                  <a:cubicBezTo>
                    <a:pt x="1251804" y="761374"/>
                    <a:pt x="1219447" y="793731"/>
                    <a:pt x="1179532" y="793731"/>
                  </a:cubicBezTo>
                  <a:lnTo>
                    <a:pt x="72272" y="793731"/>
                  </a:lnTo>
                  <a:cubicBezTo>
                    <a:pt x="53104" y="793731"/>
                    <a:pt x="34722" y="786117"/>
                    <a:pt x="21168" y="772563"/>
                  </a:cubicBezTo>
                  <a:cubicBezTo>
                    <a:pt x="7614" y="759009"/>
                    <a:pt x="0" y="740627"/>
                    <a:pt x="0" y="721459"/>
                  </a:cubicBezTo>
                  <a:lnTo>
                    <a:pt x="0" y="72272"/>
                  </a:lnTo>
                  <a:cubicBezTo>
                    <a:pt x="0" y="32357"/>
                    <a:pt x="32357" y="0"/>
                    <a:pt x="72272" y="0"/>
                  </a:cubicBez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47625"/>
              <a:ext cx="1251804" cy="7461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391321" y="5317273"/>
            <a:ext cx="5356095" cy="3396138"/>
            <a:chOff x="0" y="0"/>
            <a:chExt cx="1251804" cy="79373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51804" cy="793731"/>
            </a:xfrm>
            <a:custGeom>
              <a:avLst/>
              <a:gdLst/>
              <a:ahLst/>
              <a:cxnLst/>
              <a:rect r="r" b="b" t="t" l="l"/>
              <a:pathLst>
                <a:path h="793731" w="1251804">
                  <a:moveTo>
                    <a:pt x="72272" y="0"/>
                  </a:moveTo>
                  <a:lnTo>
                    <a:pt x="1179532" y="0"/>
                  </a:lnTo>
                  <a:cubicBezTo>
                    <a:pt x="1219447" y="0"/>
                    <a:pt x="1251804" y="32357"/>
                    <a:pt x="1251804" y="72272"/>
                  </a:cubicBezTo>
                  <a:lnTo>
                    <a:pt x="1251804" y="721459"/>
                  </a:lnTo>
                  <a:cubicBezTo>
                    <a:pt x="1251804" y="761374"/>
                    <a:pt x="1219447" y="793731"/>
                    <a:pt x="1179532" y="793731"/>
                  </a:cubicBezTo>
                  <a:lnTo>
                    <a:pt x="72272" y="793731"/>
                  </a:lnTo>
                  <a:cubicBezTo>
                    <a:pt x="53104" y="793731"/>
                    <a:pt x="34722" y="786117"/>
                    <a:pt x="21168" y="772563"/>
                  </a:cubicBezTo>
                  <a:cubicBezTo>
                    <a:pt x="7614" y="759009"/>
                    <a:pt x="0" y="740627"/>
                    <a:pt x="0" y="721459"/>
                  </a:cubicBezTo>
                  <a:lnTo>
                    <a:pt x="0" y="72272"/>
                  </a:lnTo>
                  <a:cubicBezTo>
                    <a:pt x="0" y="32357"/>
                    <a:pt x="32357" y="0"/>
                    <a:pt x="7227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47625"/>
              <a:ext cx="1251804" cy="7461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28700" y="1498611"/>
            <a:ext cx="9956029" cy="2106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23"/>
              </a:lnSpc>
            </a:pPr>
            <a:r>
              <a:rPr lang="en-US" b="true" sz="8461" spc="-550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DESENVOLVIMENTO DOS MODELOS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338661" y="6360895"/>
            <a:ext cx="3988318" cy="1318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1"/>
              </a:lnSpc>
            </a:pPr>
            <a:r>
              <a:rPr lang="en-US" b="true" sz="3155" spc="-63">
                <a:solidFill>
                  <a:srgbClr val="F7F7F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Preparação e limpeza dos dados</a:t>
            </a:r>
          </a:p>
          <a:p>
            <a:pPr algn="ctr">
              <a:lnSpc>
                <a:spcPts val="3281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9391321" y="6188269"/>
            <a:ext cx="5449403" cy="2211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1"/>
              </a:lnSpc>
            </a:pPr>
            <a:r>
              <a:rPr lang="en-US" b="true" sz="3155" spc="-63">
                <a:solidFill>
                  <a:srgbClr val="F7F7F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Tratamento de dados (padronização de texto, remoção de NaN, filtragem de classes).</a:t>
            </a:r>
          </a:p>
          <a:p>
            <a:pPr algn="ctr">
              <a:lnSpc>
                <a:spcPts val="3281"/>
              </a:lnSpc>
            </a:pP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8549924" y="6567337"/>
            <a:ext cx="841397" cy="857600"/>
          </a:xfrm>
          <a:custGeom>
            <a:avLst/>
            <a:gdLst/>
            <a:ahLst/>
            <a:cxnLst/>
            <a:rect r="r" b="b" t="t" l="l"/>
            <a:pathLst>
              <a:path h="857600" w="841397">
                <a:moveTo>
                  <a:pt x="0" y="0"/>
                </a:moveTo>
                <a:lnTo>
                  <a:pt x="841397" y="0"/>
                </a:lnTo>
                <a:lnTo>
                  <a:pt x="841397" y="857600"/>
                </a:lnTo>
                <a:lnTo>
                  <a:pt x="0" y="857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4261455" y="4677032"/>
            <a:ext cx="9498826" cy="321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"/>
              </a:lnSpc>
            </a:pPr>
            <a:r>
              <a:rPr lang="en-US" b="true" sz="2540" spc="-5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Fluxo do processo: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6635046" y="8946173"/>
            <a:ext cx="624254" cy="624254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true" flipV="false" rot="0">
            <a:off x="16865622" y="9089122"/>
            <a:ext cx="203860" cy="338357"/>
          </a:xfrm>
          <a:custGeom>
            <a:avLst/>
            <a:gdLst/>
            <a:ahLst/>
            <a:cxnLst/>
            <a:rect r="r" b="b" t="t" l="l"/>
            <a:pathLst>
              <a:path h="338357" w="203860">
                <a:moveTo>
                  <a:pt x="203860" y="0"/>
                </a:moveTo>
                <a:lnTo>
                  <a:pt x="0" y="0"/>
                </a:lnTo>
                <a:lnTo>
                  <a:pt x="0" y="338356"/>
                </a:lnTo>
                <a:lnTo>
                  <a:pt x="203860" y="338356"/>
                </a:lnTo>
                <a:lnTo>
                  <a:pt x="20386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64572" y="-355479"/>
            <a:ext cx="14900504" cy="11370947"/>
          </a:xfrm>
          <a:custGeom>
            <a:avLst/>
            <a:gdLst/>
            <a:ahLst/>
            <a:cxnLst/>
            <a:rect r="r" b="b" t="t" l="l"/>
            <a:pathLst>
              <a:path h="11370947" w="14900504">
                <a:moveTo>
                  <a:pt x="0" y="0"/>
                </a:moveTo>
                <a:lnTo>
                  <a:pt x="14900504" y="0"/>
                </a:lnTo>
                <a:lnTo>
                  <a:pt x="14900504" y="11370947"/>
                </a:lnTo>
                <a:lnTo>
                  <a:pt x="0" y="11370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06922" y="2132646"/>
            <a:ext cx="7469659" cy="2174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22"/>
              </a:lnSpc>
            </a:pPr>
            <a:r>
              <a:rPr lang="en-US" b="true" sz="8702" spc="-565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MODELOS UTILIZADOS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549967" y="2651842"/>
            <a:ext cx="624254" cy="62425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7780544" y="2794791"/>
            <a:ext cx="203860" cy="338357"/>
          </a:xfrm>
          <a:custGeom>
            <a:avLst/>
            <a:gdLst/>
            <a:ahLst/>
            <a:cxnLst/>
            <a:rect r="r" b="b" t="t" l="l"/>
            <a:pathLst>
              <a:path h="338357" w="203860">
                <a:moveTo>
                  <a:pt x="203860" y="0"/>
                </a:moveTo>
                <a:lnTo>
                  <a:pt x="0" y="0"/>
                </a:lnTo>
                <a:lnTo>
                  <a:pt x="0" y="338356"/>
                </a:lnTo>
                <a:lnTo>
                  <a:pt x="203860" y="338356"/>
                </a:lnTo>
                <a:lnTo>
                  <a:pt x="2038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06922" y="4717778"/>
            <a:ext cx="16931828" cy="2113875"/>
            <a:chOff x="0" y="0"/>
            <a:chExt cx="6731715" cy="84042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731715" cy="840430"/>
            </a:xfrm>
            <a:custGeom>
              <a:avLst/>
              <a:gdLst/>
              <a:ahLst/>
              <a:cxnLst/>
              <a:rect r="r" b="b" t="t" l="l"/>
              <a:pathLst>
                <a:path h="840430" w="6731715">
                  <a:moveTo>
                    <a:pt x="22862" y="0"/>
                  </a:moveTo>
                  <a:lnTo>
                    <a:pt x="6708853" y="0"/>
                  </a:lnTo>
                  <a:cubicBezTo>
                    <a:pt x="6714916" y="0"/>
                    <a:pt x="6720732" y="2409"/>
                    <a:pt x="6725019" y="6696"/>
                  </a:cubicBezTo>
                  <a:cubicBezTo>
                    <a:pt x="6729307" y="10984"/>
                    <a:pt x="6731715" y="16799"/>
                    <a:pt x="6731715" y="22862"/>
                  </a:cubicBezTo>
                  <a:lnTo>
                    <a:pt x="6731715" y="817567"/>
                  </a:lnTo>
                  <a:cubicBezTo>
                    <a:pt x="6731715" y="823631"/>
                    <a:pt x="6729307" y="829446"/>
                    <a:pt x="6725019" y="833733"/>
                  </a:cubicBezTo>
                  <a:cubicBezTo>
                    <a:pt x="6720732" y="838021"/>
                    <a:pt x="6714916" y="840430"/>
                    <a:pt x="6708853" y="840430"/>
                  </a:cubicBezTo>
                  <a:lnTo>
                    <a:pt x="22862" y="840430"/>
                  </a:lnTo>
                  <a:cubicBezTo>
                    <a:pt x="16799" y="840430"/>
                    <a:pt x="10984" y="838021"/>
                    <a:pt x="6696" y="833733"/>
                  </a:cubicBezTo>
                  <a:cubicBezTo>
                    <a:pt x="2409" y="829446"/>
                    <a:pt x="0" y="823631"/>
                    <a:pt x="0" y="817567"/>
                  </a:cubicBezTo>
                  <a:lnTo>
                    <a:pt x="0" y="22862"/>
                  </a:lnTo>
                  <a:cubicBezTo>
                    <a:pt x="0" y="16799"/>
                    <a:pt x="2409" y="10984"/>
                    <a:pt x="6696" y="6696"/>
                  </a:cubicBezTo>
                  <a:cubicBezTo>
                    <a:pt x="10984" y="2409"/>
                    <a:pt x="16799" y="0"/>
                    <a:pt x="22862" y="0"/>
                  </a:cubicBez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47625"/>
              <a:ext cx="6731715" cy="7928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06922" y="4717778"/>
            <a:ext cx="16931828" cy="2238079"/>
            <a:chOff x="0" y="0"/>
            <a:chExt cx="6731715" cy="88981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731715" cy="889810"/>
            </a:xfrm>
            <a:custGeom>
              <a:avLst/>
              <a:gdLst/>
              <a:ahLst/>
              <a:cxnLst/>
              <a:rect r="r" b="b" t="t" l="l"/>
              <a:pathLst>
                <a:path h="889810" w="6731715">
                  <a:moveTo>
                    <a:pt x="22862" y="0"/>
                  </a:moveTo>
                  <a:lnTo>
                    <a:pt x="6708853" y="0"/>
                  </a:lnTo>
                  <a:cubicBezTo>
                    <a:pt x="6714916" y="0"/>
                    <a:pt x="6720732" y="2409"/>
                    <a:pt x="6725019" y="6696"/>
                  </a:cubicBezTo>
                  <a:cubicBezTo>
                    <a:pt x="6729307" y="10984"/>
                    <a:pt x="6731715" y="16799"/>
                    <a:pt x="6731715" y="22862"/>
                  </a:cubicBezTo>
                  <a:lnTo>
                    <a:pt x="6731715" y="866948"/>
                  </a:lnTo>
                  <a:cubicBezTo>
                    <a:pt x="6731715" y="873011"/>
                    <a:pt x="6729307" y="878826"/>
                    <a:pt x="6725019" y="883114"/>
                  </a:cubicBezTo>
                  <a:cubicBezTo>
                    <a:pt x="6720732" y="887401"/>
                    <a:pt x="6714916" y="889810"/>
                    <a:pt x="6708853" y="889810"/>
                  </a:cubicBezTo>
                  <a:lnTo>
                    <a:pt x="22862" y="889810"/>
                  </a:lnTo>
                  <a:cubicBezTo>
                    <a:pt x="16799" y="889810"/>
                    <a:pt x="10984" y="887401"/>
                    <a:pt x="6696" y="883114"/>
                  </a:cubicBezTo>
                  <a:cubicBezTo>
                    <a:pt x="2409" y="878826"/>
                    <a:pt x="0" y="873011"/>
                    <a:pt x="0" y="866948"/>
                  </a:cubicBezTo>
                  <a:lnTo>
                    <a:pt x="0" y="22862"/>
                  </a:lnTo>
                  <a:cubicBezTo>
                    <a:pt x="0" y="16799"/>
                    <a:pt x="2409" y="10984"/>
                    <a:pt x="6696" y="6696"/>
                  </a:cubicBezTo>
                  <a:cubicBezTo>
                    <a:pt x="10984" y="2409"/>
                    <a:pt x="16799" y="0"/>
                    <a:pt x="228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47625"/>
              <a:ext cx="6731715" cy="8421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187672" y="5606033"/>
            <a:ext cx="14909730" cy="920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3308" spc="-66" b="true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Decision Tree  →  </a:t>
            </a:r>
            <a:r>
              <a:rPr lang="en-US" sz="3308" spc="-66" b="true">
                <a:solidFill>
                  <a:srgbClr val="D9D9D9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Random Forest</a:t>
            </a:r>
            <a:r>
              <a:rPr lang="en-US" sz="3308" spc="-66" b="true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  →  SVM </a:t>
            </a:r>
            <a:r>
              <a:rPr lang="en-US" sz="3308" spc="-66" b="true">
                <a:solidFill>
                  <a:srgbClr val="D9D9D9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(Support Vector Machine</a:t>
            </a:r>
            <a:r>
              <a:rPr lang="en-US" sz="3308" spc="-66" b="true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).</a:t>
            </a:r>
          </a:p>
          <a:p>
            <a:pPr algn="l">
              <a:lnSpc>
                <a:spcPts val="344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635046" y="8634046"/>
            <a:ext cx="624254" cy="62425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16865622" y="8776995"/>
            <a:ext cx="203860" cy="338357"/>
          </a:xfrm>
          <a:custGeom>
            <a:avLst/>
            <a:gdLst/>
            <a:ahLst/>
            <a:cxnLst/>
            <a:rect r="r" b="b" t="t" l="l"/>
            <a:pathLst>
              <a:path h="338357" w="203860">
                <a:moveTo>
                  <a:pt x="203860" y="0"/>
                </a:moveTo>
                <a:lnTo>
                  <a:pt x="0" y="0"/>
                </a:lnTo>
                <a:lnTo>
                  <a:pt x="0" y="338356"/>
                </a:lnTo>
                <a:lnTo>
                  <a:pt x="203860" y="338356"/>
                </a:lnTo>
                <a:lnTo>
                  <a:pt x="20386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15970" y="7643794"/>
            <a:ext cx="14832932" cy="2294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9191" spc="-597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TÉCNICAS E </a:t>
            </a:r>
          </a:p>
          <a:p>
            <a:pPr algn="l">
              <a:lnSpc>
                <a:spcPts val="7629"/>
              </a:lnSpc>
            </a:pPr>
            <a:r>
              <a:rPr lang="en-US" b="true" sz="9191" spc="-597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BIBLIOTECAS UTILIZADAS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565981" y="1927035"/>
            <a:ext cx="6339584" cy="4119391"/>
            <a:chOff x="0" y="0"/>
            <a:chExt cx="1327767" cy="86276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27767" cy="862768"/>
            </a:xfrm>
            <a:custGeom>
              <a:avLst/>
              <a:gdLst/>
              <a:ahLst/>
              <a:cxnLst/>
              <a:rect r="r" b="b" t="t" l="l"/>
              <a:pathLst>
                <a:path h="862768" w="1327767">
                  <a:moveTo>
                    <a:pt x="61060" y="0"/>
                  </a:moveTo>
                  <a:lnTo>
                    <a:pt x="1266707" y="0"/>
                  </a:lnTo>
                  <a:cubicBezTo>
                    <a:pt x="1300430" y="0"/>
                    <a:pt x="1327767" y="27338"/>
                    <a:pt x="1327767" y="61060"/>
                  </a:cubicBezTo>
                  <a:lnTo>
                    <a:pt x="1327767" y="801708"/>
                  </a:lnTo>
                  <a:cubicBezTo>
                    <a:pt x="1327767" y="817902"/>
                    <a:pt x="1321334" y="833433"/>
                    <a:pt x="1309883" y="844884"/>
                  </a:cubicBezTo>
                  <a:cubicBezTo>
                    <a:pt x="1298432" y="856335"/>
                    <a:pt x="1282901" y="862768"/>
                    <a:pt x="1266707" y="862768"/>
                  </a:cubicBezTo>
                  <a:lnTo>
                    <a:pt x="61060" y="862768"/>
                  </a:lnTo>
                  <a:cubicBezTo>
                    <a:pt x="27338" y="862768"/>
                    <a:pt x="0" y="835431"/>
                    <a:pt x="0" y="801708"/>
                  </a:cubicBezTo>
                  <a:lnTo>
                    <a:pt x="0" y="61060"/>
                  </a:lnTo>
                  <a:cubicBezTo>
                    <a:pt x="0" y="44866"/>
                    <a:pt x="6433" y="29335"/>
                    <a:pt x="17884" y="17884"/>
                  </a:cubicBezTo>
                  <a:cubicBezTo>
                    <a:pt x="29335" y="6433"/>
                    <a:pt x="44866" y="0"/>
                    <a:pt x="61060" y="0"/>
                  </a:cubicBez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47625"/>
              <a:ext cx="1327767" cy="8151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58924" y="1927035"/>
            <a:ext cx="6339584" cy="4151683"/>
            <a:chOff x="0" y="0"/>
            <a:chExt cx="1327767" cy="86953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27767" cy="869532"/>
            </a:xfrm>
            <a:custGeom>
              <a:avLst/>
              <a:gdLst/>
              <a:ahLst/>
              <a:cxnLst/>
              <a:rect r="r" b="b" t="t" l="l"/>
              <a:pathLst>
                <a:path h="869532" w="1327767">
                  <a:moveTo>
                    <a:pt x="61060" y="0"/>
                  </a:moveTo>
                  <a:lnTo>
                    <a:pt x="1266707" y="0"/>
                  </a:lnTo>
                  <a:cubicBezTo>
                    <a:pt x="1300430" y="0"/>
                    <a:pt x="1327767" y="27338"/>
                    <a:pt x="1327767" y="61060"/>
                  </a:cubicBezTo>
                  <a:lnTo>
                    <a:pt x="1327767" y="808471"/>
                  </a:lnTo>
                  <a:cubicBezTo>
                    <a:pt x="1327767" y="824666"/>
                    <a:pt x="1321334" y="840196"/>
                    <a:pt x="1309883" y="851648"/>
                  </a:cubicBezTo>
                  <a:cubicBezTo>
                    <a:pt x="1298432" y="863098"/>
                    <a:pt x="1282901" y="869532"/>
                    <a:pt x="1266707" y="869532"/>
                  </a:cubicBezTo>
                  <a:lnTo>
                    <a:pt x="61060" y="869532"/>
                  </a:lnTo>
                  <a:cubicBezTo>
                    <a:pt x="44866" y="869532"/>
                    <a:pt x="29335" y="863098"/>
                    <a:pt x="17884" y="851648"/>
                  </a:cubicBezTo>
                  <a:cubicBezTo>
                    <a:pt x="6433" y="840196"/>
                    <a:pt x="0" y="824666"/>
                    <a:pt x="0" y="808471"/>
                  </a:cubicBezTo>
                  <a:lnTo>
                    <a:pt x="0" y="61060"/>
                  </a:lnTo>
                  <a:cubicBezTo>
                    <a:pt x="0" y="44866"/>
                    <a:pt x="6433" y="29335"/>
                    <a:pt x="17884" y="17884"/>
                  </a:cubicBezTo>
                  <a:cubicBezTo>
                    <a:pt x="29335" y="6433"/>
                    <a:pt x="44866" y="0"/>
                    <a:pt x="6106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47625"/>
              <a:ext cx="1327767" cy="8219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218177" y="2290081"/>
            <a:ext cx="4892975" cy="3504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4376" indent="-242188" lvl="1">
              <a:lnSpc>
                <a:spcPts val="3140"/>
              </a:lnSpc>
              <a:buFont typeface="Arial"/>
              <a:buChar char="•"/>
            </a:pPr>
            <a:r>
              <a:rPr lang="en-US" sz="2243" spc="-44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OneHotEncoder para variáveis categóricas.</a:t>
            </a:r>
          </a:p>
          <a:p>
            <a:pPr algn="l" marL="484376" indent="-242188" lvl="1">
              <a:lnSpc>
                <a:spcPts val="3140"/>
              </a:lnSpc>
              <a:buFont typeface="Arial"/>
              <a:buChar char="•"/>
            </a:pPr>
          </a:p>
          <a:p>
            <a:pPr algn="l" marL="484376" indent="-242188" lvl="1">
              <a:lnSpc>
                <a:spcPts val="3140"/>
              </a:lnSpc>
              <a:buFont typeface="Arial"/>
              <a:buChar char="•"/>
            </a:pPr>
            <a:r>
              <a:rPr lang="en-US" sz="2243" spc="-44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GridSearchCV para otimização de hiperparâmetros.</a:t>
            </a:r>
          </a:p>
          <a:p>
            <a:pPr algn="l" marL="484376" indent="-242188" lvl="1">
              <a:lnSpc>
                <a:spcPts val="3140"/>
              </a:lnSpc>
              <a:buFont typeface="Arial"/>
              <a:buChar char="•"/>
            </a:pPr>
          </a:p>
          <a:p>
            <a:pPr algn="l" marL="484376" indent="-242188" lvl="1">
              <a:lnSpc>
                <a:spcPts val="3140"/>
              </a:lnSpc>
              <a:buFont typeface="Arial"/>
              <a:buChar char="•"/>
            </a:pPr>
            <a:r>
              <a:rPr lang="en-US" sz="2243" spc="-44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Validação cruzada (Cross Validation) para garantir robustez.</a:t>
            </a:r>
          </a:p>
          <a:p>
            <a:pPr algn="l">
              <a:lnSpc>
                <a:spcPts val="3140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8536157" y="2018861"/>
            <a:ext cx="6339584" cy="4119391"/>
            <a:chOff x="0" y="0"/>
            <a:chExt cx="1327767" cy="86276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27767" cy="862768"/>
            </a:xfrm>
            <a:custGeom>
              <a:avLst/>
              <a:gdLst/>
              <a:ahLst/>
              <a:cxnLst/>
              <a:rect r="r" b="b" t="t" l="l"/>
              <a:pathLst>
                <a:path h="862768" w="1327767">
                  <a:moveTo>
                    <a:pt x="61060" y="0"/>
                  </a:moveTo>
                  <a:lnTo>
                    <a:pt x="1266707" y="0"/>
                  </a:lnTo>
                  <a:cubicBezTo>
                    <a:pt x="1300430" y="0"/>
                    <a:pt x="1327767" y="27338"/>
                    <a:pt x="1327767" y="61060"/>
                  </a:cubicBezTo>
                  <a:lnTo>
                    <a:pt x="1327767" y="801708"/>
                  </a:lnTo>
                  <a:cubicBezTo>
                    <a:pt x="1327767" y="817902"/>
                    <a:pt x="1321334" y="833433"/>
                    <a:pt x="1309883" y="844884"/>
                  </a:cubicBezTo>
                  <a:cubicBezTo>
                    <a:pt x="1298432" y="856335"/>
                    <a:pt x="1282901" y="862768"/>
                    <a:pt x="1266707" y="862768"/>
                  </a:cubicBezTo>
                  <a:lnTo>
                    <a:pt x="61060" y="862768"/>
                  </a:lnTo>
                  <a:cubicBezTo>
                    <a:pt x="27338" y="862768"/>
                    <a:pt x="0" y="835431"/>
                    <a:pt x="0" y="801708"/>
                  </a:cubicBezTo>
                  <a:lnTo>
                    <a:pt x="0" y="61060"/>
                  </a:lnTo>
                  <a:cubicBezTo>
                    <a:pt x="0" y="44866"/>
                    <a:pt x="6433" y="29335"/>
                    <a:pt x="17884" y="17884"/>
                  </a:cubicBezTo>
                  <a:cubicBezTo>
                    <a:pt x="29335" y="6433"/>
                    <a:pt x="44866" y="0"/>
                    <a:pt x="61060" y="0"/>
                  </a:cubicBez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47625"/>
              <a:ext cx="1327767" cy="8151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529100" y="2018861"/>
            <a:ext cx="6339584" cy="4151683"/>
            <a:chOff x="0" y="0"/>
            <a:chExt cx="1327767" cy="86953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27767" cy="869532"/>
            </a:xfrm>
            <a:custGeom>
              <a:avLst/>
              <a:gdLst/>
              <a:ahLst/>
              <a:cxnLst/>
              <a:rect r="r" b="b" t="t" l="l"/>
              <a:pathLst>
                <a:path h="869532" w="1327767">
                  <a:moveTo>
                    <a:pt x="61060" y="0"/>
                  </a:moveTo>
                  <a:lnTo>
                    <a:pt x="1266707" y="0"/>
                  </a:lnTo>
                  <a:cubicBezTo>
                    <a:pt x="1300430" y="0"/>
                    <a:pt x="1327767" y="27338"/>
                    <a:pt x="1327767" y="61060"/>
                  </a:cubicBezTo>
                  <a:lnTo>
                    <a:pt x="1327767" y="808471"/>
                  </a:lnTo>
                  <a:cubicBezTo>
                    <a:pt x="1327767" y="824666"/>
                    <a:pt x="1321334" y="840196"/>
                    <a:pt x="1309883" y="851648"/>
                  </a:cubicBezTo>
                  <a:cubicBezTo>
                    <a:pt x="1298432" y="863098"/>
                    <a:pt x="1282901" y="869532"/>
                    <a:pt x="1266707" y="869532"/>
                  </a:cubicBezTo>
                  <a:lnTo>
                    <a:pt x="61060" y="869532"/>
                  </a:lnTo>
                  <a:cubicBezTo>
                    <a:pt x="44866" y="869532"/>
                    <a:pt x="29335" y="863098"/>
                    <a:pt x="17884" y="851648"/>
                  </a:cubicBezTo>
                  <a:cubicBezTo>
                    <a:pt x="6433" y="840196"/>
                    <a:pt x="0" y="824666"/>
                    <a:pt x="0" y="808471"/>
                  </a:cubicBezTo>
                  <a:lnTo>
                    <a:pt x="0" y="61060"/>
                  </a:lnTo>
                  <a:cubicBezTo>
                    <a:pt x="0" y="44866"/>
                    <a:pt x="6433" y="29335"/>
                    <a:pt x="17884" y="17884"/>
                  </a:cubicBezTo>
                  <a:cubicBezTo>
                    <a:pt x="29335" y="6433"/>
                    <a:pt x="44866" y="0"/>
                    <a:pt x="6106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47625"/>
              <a:ext cx="1327767" cy="8219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9522274" y="2871485"/>
            <a:ext cx="5346410" cy="2566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9263" indent="-264632" lvl="1">
              <a:lnSpc>
                <a:spcPts val="3431"/>
              </a:lnSpc>
              <a:buFont typeface="Arial"/>
              <a:buChar char="•"/>
            </a:pPr>
            <a:r>
              <a:rPr lang="en-US" sz="2451" spc="-49">
                <a:solidFill>
                  <a:srgbClr val="F7F7F7"/>
                </a:solidFill>
                <a:latin typeface="Inter"/>
                <a:ea typeface="Inter"/>
                <a:cs typeface="Inter"/>
                <a:sym typeface="Inter"/>
              </a:rPr>
              <a:t>Scikit-learn</a:t>
            </a:r>
          </a:p>
          <a:p>
            <a:pPr algn="l" marL="529263" indent="-264632" lvl="1">
              <a:lnSpc>
                <a:spcPts val="3431"/>
              </a:lnSpc>
              <a:buFont typeface="Arial"/>
              <a:buChar char="•"/>
            </a:pPr>
            <a:r>
              <a:rPr lang="en-US" sz="2451" spc="-49">
                <a:solidFill>
                  <a:srgbClr val="F7F7F7"/>
                </a:solidFill>
                <a:latin typeface="Inter"/>
                <a:ea typeface="Inter"/>
                <a:cs typeface="Inter"/>
                <a:sym typeface="Inter"/>
              </a:rPr>
              <a:t>Pandas</a:t>
            </a:r>
          </a:p>
          <a:p>
            <a:pPr algn="l" marL="529263" indent="-264632" lvl="1">
              <a:lnSpc>
                <a:spcPts val="3431"/>
              </a:lnSpc>
              <a:buFont typeface="Arial"/>
              <a:buChar char="•"/>
            </a:pPr>
            <a:r>
              <a:rPr lang="en-US" sz="2451" spc="-49">
                <a:solidFill>
                  <a:srgbClr val="F7F7F7"/>
                </a:solidFill>
                <a:latin typeface="Inter"/>
                <a:ea typeface="Inter"/>
                <a:cs typeface="Inter"/>
                <a:sym typeface="Inter"/>
              </a:rPr>
              <a:t>Numpy</a:t>
            </a:r>
          </a:p>
          <a:p>
            <a:pPr algn="l" marL="529263" indent="-264632" lvl="1">
              <a:lnSpc>
                <a:spcPts val="3431"/>
              </a:lnSpc>
              <a:buFont typeface="Arial"/>
              <a:buChar char="•"/>
            </a:pPr>
            <a:r>
              <a:rPr lang="en-US" sz="2451" spc="-49">
                <a:solidFill>
                  <a:srgbClr val="F7F7F7"/>
                </a:solidFill>
                <a:latin typeface="Inter"/>
                <a:ea typeface="Inter"/>
                <a:cs typeface="Inter"/>
                <a:sym typeface="Inter"/>
              </a:rPr>
              <a:t>Matplotlib</a:t>
            </a:r>
          </a:p>
          <a:p>
            <a:pPr algn="l" marL="529263" indent="-264632" lvl="1">
              <a:lnSpc>
                <a:spcPts val="3431"/>
              </a:lnSpc>
              <a:buFont typeface="Arial"/>
              <a:buChar char="•"/>
            </a:pPr>
            <a:r>
              <a:rPr lang="en-US" sz="2451" spc="-49">
                <a:solidFill>
                  <a:srgbClr val="F7F7F7"/>
                </a:solidFill>
                <a:latin typeface="Inter"/>
                <a:ea typeface="Inter"/>
                <a:cs typeface="Inter"/>
                <a:sym typeface="Inter"/>
              </a:rPr>
              <a:t>Seaborn</a:t>
            </a:r>
          </a:p>
          <a:p>
            <a:pPr algn="l">
              <a:lnSpc>
                <a:spcPts val="3431"/>
              </a:lnSpc>
            </a:pPr>
          </a:p>
        </p:txBody>
      </p:sp>
      <p:grpSp>
        <p:nvGrpSpPr>
          <p:cNvPr name="Group 22" id="22"/>
          <p:cNvGrpSpPr/>
          <p:nvPr/>
        </p:nvGrpSpPr>
        <p:grpSpPr>
          <a:xfrm rot="0">
            <a:off x="602867" y="612334"/>
            <a:ext cx="4744193" cy="684161"/>
            <a:chOff x="0" y="0"/>
            <a:chExt cx="1249499" cy="18019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49499" cy="180191"/>
            </a:xfrm>
            <a:custGeom>
              <a:avLst/>
              <a:gdLst/>
              <a:ahLst/>
              <a:cxnLst/>
              <a:rect r="r" b="b" t="t" l="l"/>
              <a:pathLst>
                <a:path h="180191" w="1249499">
                  <a:moveTo>
                    <a:pt x="48956" y="0"/>
                  </a:moveTo>
                  <a:lnTo>
                    <a:pt x="1200543" y="0"/>
                  </a:lnTo>
                  <a:cubicBezTo>
                    <a:pt x="1213527" y="0"/>
                    <a:pt x="1225979" y="5158"/>
                    <a:pt x="1235160" y="14339"/>
                  </a:cubicBezTo>
                  <a:cubicBezTo>
                    <a:pt x="1244341" y="23520"/>
                    <a:pt x="1249499" y="35972"/>
                    <a:pt x="1249499" y="48956"/>
                  </a:cubicBezTo>
                  <a:lnTo>
                    <a:pt x="1249499" y="131234"/>
                  </a:lnTo>
                  <a:cubicBezTo>
                    <a:pt x="1249499" y="158272"/>
                    <a:pt x="1227581" y="180191"/>
                    <a:pt x="1200543" y="180191"/>
                  </a:cubicBezTo>
                  <a:lnTo>
                    <a:pt x="48956" y="180191"/>
                  </a:lnTo>
                  <a:cubicBezTo>
                    <a:pt x="21918" y="180191"/>
                    <a:pt x="0" y="158272"/>
                    <a:pt x="0" y="131234"/>
                  </a:cubicBezTo>
                  <a:lnTo>
                    <a:pt x="0" y="48956"/>
                  </a:lnTo>
                  <a:cubicBezTo>
                    <a:pt x="0" y="21918"/>
                    <a:pt x="21918" y="0"/>
                    <a:pt x="4895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28575"/>
              <a:ext cx="1249499" cy="1516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602867" y="757691"/>
            <a:ext cx="4744193" cy="415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b="true" sz="2799" spc="-5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Técnicas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8832436" y="719591"/>
            <a:ext cx="6740199" cy="684161"/>
            <a:chOff x="0" y="0"/>
            <a:chExt cx="1775196" cy="18019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775196" cy="180191"/>
            </a:xfrm>
            <a:custGeom>
              <a:avLst/>
              <a:gdLst/>
              <a:ahLst/>
              <a:cxnLst/>
              <a:rect r="r" b="b" t="t" l="l"/>
              <a:pathLst>
                <a:path h="180191" w="1775196">
                  <a:moveTo>
                    <a:pt x="34459" y="0"/>
                  </a:moveTo>
                  <a:lnTo>
                    <a:pt x="1740738" y="0"/>
                  </a:lnTo>
                  <a:cubicBezTo>
                    <a:pt x="1759769" y="0"/>
                    <a:pt x="1775196" y="15428"/>
                    <a:pt x="1775196" y="34459"/>
                  </a:cubicBezTo>
                  <a:lnTo>
                    <a:pt x="1775196" y="145732"/>
                  </a:lnTo>
                  <a:cubicBezTo>
                    <a:pt x="1775196" y="164763"/>
                    <a:pt x="1759769" y="180191"/>
                    <a:pt x="1740738" y="180191"/>
                  </a:cubicBezTo>
                  <a:lnTo>
                    <a:pt x="34459" y="180191"/>
                  </a:lnTo>
                  <a:cubicBezTo>
                    <a:pt x="15428" y="180191"/>
                    <a:pt x="0" y="164763"/>
                    <a:pt x="0" y="145732"/>
                  </a:cubicBezTo>
                  <a:lnTo>
                    <a:pt x="0" y="34459"/>
                  </a:lnTo>
                  <a:cubicBezTo>
                    <a:pt x="0" y="15428"/>
                    <a:pt x="15428" y="0"/>
                    <a:pt x="3445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28575"/>
              <a:ext cx="1775196" cy="1516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8832436" y="864949"/>
            <a:ext cx="6740199" cy="415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b="true" sz="2799" spc="-5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Bibliotecas/Ferramentas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51953" y="997359"/>
            <a:ext cx="10470574" cy="2775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56"/>
              </a:lnSpc>
            </a:pPr>
            <a:r>
              <a:rPr lang="en-US" b="true" sz="11152" spc="-724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ÁRVORE DE DECISÃO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977362" y="2691285"/>
            <a:ext cx="8520776" cy="6686429"/>
            <a:chOff x="0" y="0"/>
            <a:chExt cx="2244155" cy="17610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44155" cy="1761035"/>
            </a:xfrm>
            <a:custGeom>
              <a:avLst/>
              <a:gdLst/>
              <a:ahLst/>
              <a:cxnLst/>
              <a:rect r="r" b="b" t="t" l="l"/>
              <a:pathLst>
                <a:path h="1761035" w="2244155">
                  <a:moveTo>
                    <a:pt x="45430" y="0"/>
                  </a:moveTo>
                  <a:lnTo>
                    <a:pt x="2198725" y="0"/>
                  </a:lnTo>
                  <a:cubicBezTo>
                    <a:pt x="2223815" y="0"/>
                    <a:pt x="2244155" y="20340"/>
                    <a:pt x="2244155" y="45430"/>
                  </a:cubicBezTo>
                  <a:lnTo>
                    <a:pt x="2244155" y="1715605"/>
                  </a:lnTo>
                  <a:cubicBezTo>
                    <a:pt x="2244155" y="1740695"/>
                    <a:pt x="2223815" y="1761035"/>
                    <a:pt x="2198725" y="1761035"/>
                  </a:cubicBezTo>
                  <a:lnTo>
                    <a:pt x="45430" y="1761035"/>
                  </a:lnTo>
                  <a:cubicBezTo>
                    <a:pt x="33381" y="1761035"/>
                    <a:pt x="21826" y="1756248"/>
                    <a:pt x="13306" y="1747729"/>
                  </a:cubicBezTo>
                  <a:cubicBezTo>
                    <a:pt x="4786" y="1739209"/>
                    <a:pt x="0" y="1727654"/>
                    <a:pt x="0" y="1715605"/>
                  </a:cubicBezTo>
                  <a:lnTo>
                    <a:pt x="0" y="45430"/>
                  </a:lnTo>
                  <a:cubicBezTo>
                    <a:pt x="0" y="20340"/>
                    <a:pt x="20340" y="0"/>
                    <a:pt x="45430" y="0"/>
                  </a:cubicBez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47625"/>
              <a:ext cx="2244155" cy="17134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977362" y="2691285"/>
            <a:ext cx="8520776" cy="6686429"/>
            <a:chOff x="0" y="0"/>
            <a:chExt cx="2244155" cy="176103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44155" cy="1761035"/>
            </a:xfrm>
            <a:custGeom>
              <a:avLst/>
              <a:gdLst/>
              <a:ahLst/>
              <a:cxnLst/>
              <a:rect r="r" b="b" t="t" l="l"/>
              <a:pathLst>
                <a:path h="1761035" w="2244155">
                  <a:moveTo>
                    <a:pt x="45430" y="0"/>
                  </a:moveTo>
                  <a:lnTo>
                    <a:pt x="2198725" y="0"/>
                  </a:lnTo>
                  <a:cubicBezTo>
                    <a:pt x="2223815" y="0"/>
                    <a:pt x="2244155" y="20340"/>
                    <a:pt x="2244155" y="45430"/>
                  </a:cubicBezTo>
                  <a:lnTo>
                    <a:pt x="2244155" y="1715605"/>
                  </a:lnTo>
                  <a:cubicBezTo>
                    <a:pt x="2244155" y="1740695"/>
                    <a:pt x="2223815" y="1761035"/>
                    <a:pt x="2198725" y="1761035"/>
                  </a:cubicBezTo>
                  <a:lnTo>
                    <a:pt x="45430" y="1761035"/>
                  </a:lnTo>
                  <a:cubicBezTo>
                    <a:pt x="33381" y="1761035"/>
                    <a:pt x="21826" y="1756248"/>
                    <a:pt x="13306" y="1747729"/>
                  </a:cubicBezTo>
                  <a:cubicBezTo>
                    <a:pt x="4786" y="1739209"/>
                    <a:pt x="0" y="1727654"/>
                    <a:pt x="0" y="1715605"/>
                  </a:cubicBezTo>
                  <a:lnTo>
                    <a:pt x="0" y="45430"/>
                  </a:lnTo>
                  <a:cubicBezTo>
                    <a:pt x="0" y="20340"/>
                    <a:pt x="20340" y="0"/>
                    <a:pt x="4543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47625"/>
              <a:ext cx="2244155" cy="17134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4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651953" y="4868506"/>
            <a:ext cx="8012453" cy="2118986"/>
          </a:xfrm>
          <a:custGeom>
            <a:avLst/>
            <a:gdLst/>
            <a:ahLst/>
            <a:cxnLst/>
            <a:rect r="r" b="b" t="t" l="l"/>
            <a:pathLst>
              <a:path h="2118986" w="8012453">
                <a:moveTo>
                  <a:pt x="0" y="0"/>
                </a:moveTo>
                <a:lnTo>
                  <a:pt x="8012453" y="0"/>
                </a:lnTo>
                <a:lnTo>
                  <a:pt x="8012453" y="2118986"/>
                </a:lnTo>
                <a:lnTo>
                  <a:pt x="0" y="21189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1046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122777" y="4421879"/>
            <a:ext cx="6167776" cy="3416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5"/>
              </a:lnSpc>
            </a:pPr>
            <a:r>
              <a:rPr lang="en-US" sz="1932" spc="-38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 Árvore de Decisão foi usada como primeira abordagem por ser simples e fácil de interpretar, permitindo visualizar rapidamente as regras de classificação.</a:t>
            </a:r>
          </a:p>
          <a:p>
            <a:pPr algn="l">
              <a:lnSpc>
                <a:spcPts val="2705"/>
              </a:lnSpc>
            </a:pPr>
          </a:p>
          <a:p>
            <a:pPr algn="l">
              <a:lnSpc>
                <a:spcPts val="2705"/>
              </a:lnSpc>
            </a:pPr>
            <a:r>
              <a:rPr lang="en-US" sz="1932" spc="-38">
                <a:solidFill>
                  <a:srgbClr val="F7F7F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No entanto, ela foi descartada devido à baixa performance geral, especialmente no reconhecimento da classe "Não Formal", e por apresentar overfitting — ou seja, o modelo teve acurácia muito alta nos dados de treino, mas não conseguiu manter esse desempenho nos testes. Isso indicou que ele não generalizava bem para novos dados.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50108" y="3385584"/>
            <a:ext cx="7071950" cy="811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1"/>
              </a:lnSpc>
            </a:pPr>
            <a:r>
              <a:rPr lang="en-US" sz="2799" spc="-55" b="true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Por que esse modelo foi </a:t>
            </a:r>
            <a:r>
              <a:rPr lang="en-US" sz="2799" i="true" spc="-55">
                <a:solidFill>
                  <a:srgbClr val="52CFE0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DESCARTADO </a:t>
            </a:r>
            <a:r>
              <a:rPr lang="en-US" sz="2799" spc="-55" b="true">
                <a:solidFill>
                  <a:srgbClr val="52CFE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do trabalho?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DAGqwMQ1Zu8</dc:identifier>
  <dcterms:modified xsi:type="dcterms:W3CDTF">2011-08-01T06:04:30Z</dcterms:modified>
  <cp:revision>1</cp:revision>
  <dc:title>PROJETO EM CIÊNCIA DE DADOS I</dc:title>
</cp:coreProperties>
</file>